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796" r:id="rId7"/>
    <p:sldMasterId id="2147483810" r:id="rId8"/>
    <p:sldMasterId id="2147483824" r:id="rId9"/>
    <p:sldMasterId id="2147483838" r:id="rId10"/>
    <p:sldMasterId id="2147483852" r:id="rId11"/>
  </p:sldMasterIdLst>
  <p:notesMasterIdLst>
    <p:notesMasterId r:id="rId30"/>
  </p:notesMasterIdLst>
  <p:handoutMasterIdLst>
    <p:handoutMasterId r:id="rId31"/>
  </p:handoutMasterIdLst>
  <p:sldIdLst>
    <p:sldId id="698" r:id="rId12"/>
    <p:sldId id="667" r:id="rId13"/>
    <p:sldId id="782" r:id="rId14"/>
    <p:sldId id="783" r:id="rId15"/>
    <p:sldId id="784" r:id="rId16"/>
    <p:sldId id="785" r:id="rId17"/>
    <p:sldId id="786" r:id="rId18"/>
    <p:sldId id="813" r:id="rId19"/>
    <p:sldId id="797" r:id="rId20"/>
    <p:sldId id="808" r:id="rId21"/>
    <p:sldId id="781" r:id="rId22"/>
    <p:sldId id="812" r:id="rId23"/>
    <p:sldId id="810" r:id="rId24"/>
    <p:sldId id="811" r:id="rId25"/>
    <p:sldId id="814" r:id="rId26"/>
    <p:sldId id="795" r:id="rId27"/>
    <p:sldId id="754" r:id="rId28"/>
    <p:sldId id="712" r:id="rId29"/>
  </p:sldIdLst>
  <p:sldSz cx="9144000" cy="6858000" type="screen4x3"/>
  <p:notesSz cx="6805613" cy="9944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aeuble, Marius" initials="MSca" lastIdx="5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FF33CC"/>
    <a:srgbClr val="E2003B"/>
    <a:srgbClr val="0000E6"/>
    <a:srgbClr val="0000FF"/>
    <a:srgbClr val="3BF600"/>
    <a:srgbClr val="2D5FFF"/>
    <a:srgbClr val="3366FF"/>
    <a:srgbClr val="CC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7906" autoAdjust="0"/>
  </p:normalViewPr>
  <p:slideViewPr>
    <p:cSldViewPr showGuides="1">
      <p:cViewPr>
        <p:scale>
          <a:sx n="120" d="100"/>
          <a:sy n="120" d="100"/>
        </p:scale>
        <p:origin x="-1554" y="-450"/>
      </p:cViewPr>
      <p:guideLst>
        <p:guide orient="horz" pos="2387"/>
        <p:guide orient="horz" pos="1003"/>
        <p:guide orient="horz" pos="436"/>
        <p:guide orient="horz" pos="3498"/>
        <p:guide orient="horz" pos="3385"/>
        <p:guide orient="horz" pos="890"/>
        <p:guide orient="horz" pos="2500"/>
        <p:guide pos="2903"/>
        <p:guide pos="2880"/>
        <p:guide pos="1598"/>
        <p:guide pos="4173"/>
        <p:guide pos="295"/>
        <p:guide pos="1542"/>
        <p:guide pos="4206"/>
        <p:guide pos="5465"/>
        <p:guide pos="2857"/>
      </p:guideLst>
    </p:cSldViewPr>
  </p:slideViewPr>
  <p:outlineViewPr>
    <p:cViewPr>
      <p:scale>
        <a:sx n="20" d="100"/>
        <a:sy n="20" d="100"/>
      </p:scale>
      <p:origin x="0" y="1171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397" cy="49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t" anchorCtr="0" compatLnSpc="1">
            <a:prstTxWarp prst="textNoShape">
              <a:avLst/>
            </a:prstTxWarp>
          </a:bodyPr>
          <a:lstStyle>
            <a:lvl1pPr defTabSz="961504"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595" y="0"/>
            <a:ext cx="2948397" cy="49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t" anchorCtr="0" compatLnSpc="1">
            <a:prstTxWarp prst="textNoShape">
              <a:avLst/>
            </a:prstTxWarp>
          </a:bodyPr>
          <a:lstStyle>
            <a:lvl1pPr algn="r" defTabSz="961504"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49"/>
            <a:ext cx="2948397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b" anchorCtr="0" compatLnSpc="1">
            <a:prstTxWarp prst="textNoShape">
              <a:avLst/>
            </a:prstTxWarp>
          </a:bodyPr>
          <a:lstStyle>
            <a:lvl1pPr defTabSz="961504"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595" y="9444749"/>
            <a:ext cx="2948397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b" anchorCtr="0" compatLnSpc="1">
            <a:prstTxWarp prst="textNoShape">
              <a:avLst/>
            </a:prstTxWarp>
          </a:bodyPr>
          <a:lstStyle>
            <a:lvl1pPr algn="r" defTabSz="961504"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fld id="{6D73EBF4-3F42-43A6-B37E-609FA83E829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511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397" cy="49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t" anchorCtr="0" compatLnSpc="1">
            <a:prstTxWarp prst="textNoShape">
              <a:avLst/>
            </a:prstTxWarp>
          </a:bodyPr>
          <a:lstStyle>
            <a:lvl1pPr defTabSz="961504">
              <a:defRPr sz="13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595" y="0"/>
            <a:ext cx="2948397" cy="49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t" anchorCtr="0" compatLnSpc="1">
            <a:prstTxWarp prst="textNoShape">
              <a:avLst/>
            </a:prstTxWarp>
          </a:bodyPr>
          <a:lstStyle>
            <a:lvl1pPr algn="r" defTabSz="961504">
              <a:defRPr sz="13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75225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4" y="4723173"/>
            <a:ext cx="5444813" cy="44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49"/>
            <a:ext cx="2948397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b" anchorCtr="0" compatLnSpc="1">
            <a:prstTxWarp prst="textNoShape">
              <a:avLst/>
            </a:prstTxWarp>
          </a:bodyPr>
          <a:lstStyle>
            <a:lvl1pPr defTabSz="961504">
              <a:defRPr sz="13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595" y="9444749"/>
            <a:ext cx="2948397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88" tIns="48143" rIns="96288" bIns="48143" numCol="1" anchor="b" anchorCtr="0" compatLnSpc="1">
            <a:prstTxWarp prst="textNoShape">
              <a:avLst/>
            </a:prstTxWarp>
          </a:bodyPr>
          <a:lstStyle>
            <a:lvl1pPr algn="r" defTabSz="961504">
              <a:defRPr sz="1300" smtClean="0"/>
            </a:lvl1pPr>
          </a:lstStyle>
          <a:p>
            <a:pPr>
              <a:defRPr/>
            </a:pPr>
            <a:fld id="{735872C9-40D3-43AD-A167-FB284388588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881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284">
              <a:defRPr sz="1700">
                <a:solidFill>
                  <a:schemeClr val="tx1"/>
                </a:solidFill>
                <a:latin typeface="Arial" charset="0"/>
              </a:defRPr>
            </a:lvl1pPr>
            <a:lvl2pPr marL="822894" indent="-316497" defTabSz="958284">
              <a:defRPr sz="1700">
                <a:solidFill>
                  <a:schemeClr val="tx1"/>
                </a:solidFill>
                <a:latin typeface="Arial" charset="0"/>
              </a:defRPr>
            </a:lvl2pPr>
            <a:lvl3pPr marL="1265990" indent="-253199" defTabSz="958284">
              <a:defRPr sz="1700">
                <a:solidFill>
                  <a:schemeClr val="tx1"/>
                </a:solidFill>
                <a:latin typeface="Arial" charset="0"/>
              </a:defRPr>
            </a:lvl3pPr>
            <a:lvl4pPr marL="1772386" indent="-253199" defTabSz="958284">
              <a:defRPr sz="1700">
                <a:solidFill>
                  <a:schemeClr val="tx1"/>
                </a:solidFill>
                <a:latin typeface="Arial" charset="0"/>
              </a:defRPr>
            </a:lvl4pPr>
            <a:lvl5pPr marL="2278782" indent="-253199" defTabSz="958284">
              <a:defRPr sz="1700">
                <a:solidFill>
                  <a:schemeClr val="tx1"/>
                </a:solidFill>
                <a:latin typeface="Arial" charset="0"/>
              </a:defRPr>
            </a:lvl5pPr>
            <a:lvl6pPr marL="2785177" indent="-253199" algn="r" defTabSz="95828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3291573" indent="-253199" algn="r" defTabSz="95828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797969" indent="-253199" algn="r" defTabSz="95828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4304365" indent="-253199" algn="r" defTabSz="95828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D6B7E6-D973-4A43-955B-9DEAE992FAD5}" type="slidenum">
              <a:rPr lang="de-CH" sz="1300">
                <a:solidFill>
                  <a:prstClr val="black"/>
                </a:solidFill>
              </a:rPr>
              <a:pPr/>
              <a:t>1</a:t>
            </a:fld>
            <a:endParaRPr lang="de-CH" sz="130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70098-F907-471F-BEA8-C70931030179}" type="slidenum">
              <a:rPr lang="de-CH">
                <a:solidFill>
                  <a:prstClr val="black"/>
                </a:solidFill>
              </a:rPr>
              <a:pPr/>
              <a:t>18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pic>
        <p:nvPicPr>
          <p:cNvPr id="5" name="Picture 16" descr="Amberg_AMT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863725" y="6040438"/>
            <a:ext cx="2943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9" tIns="45677" rIns="91349" bIns="45677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sz="1200" b="1"/>
              <a:t>setzt auf Amberg Vormesslösung!</a:t>
            </a:r>
          </a:p>
        </p:txBody>
      </p:sp>
      <p:pic>
        <p:nvPicPr>
          <p:cNvPr id="7" name="Picture 22" descr="MobilityNetwo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42013"/>
            <a:ext cx="14398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51712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677" bIns="45677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524625"/>
            <a:ext cx="2303463" cy="196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9949229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C23C-20DC-4658-8607-CADE34C9E7A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131922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C24D-DC82-4FB5-B405-BCD83916D07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7907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FE03-B2D7-4E3D-BA3C-A8A2C480A09C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181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D5EC-CB31-4CE6-8D8E-A84F81A220F5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6375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5D07-BC20-4170-AC43-7518403ECF28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460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FD97-5C9D-4EF9-BB9C-BD92D194A02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8489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2047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757613"/>
            <a:ext cx="4027488" cy="2047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0B13-ED7E-4251-B6C9-7836EB44F85B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5597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DBF5-AD3C-445E-82EA-E763B2A521E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804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Text Box 2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500">
                <a:solidFill>
                  <a:srgbClr val="000000"/>
                </a:solidFill>
              </a:rPr>
              <a:t> </a:t>
            </a:r>
            <a:endParaRPr lang="de-CH" sz="600">
              <a:solidFill>
                <a:srgbClr val="000000"/>
              </a:solidFill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8151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677" bIns="45677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pic>
        <p:nvPicPr>
          <p:cNvPr id="815109" name="Picture 5" descr="Amberg_AMT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73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4972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6610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F5D8-B8B8-4660-AFE4-86614AFC986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63402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75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1644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418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384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7883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9825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1282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17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673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8313" y="333375"/>
            <a:ext cx="8207375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8282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pic>
        <p:nvPicPr>
          <p:cNvPr id="5" name="Picture 5" descr="Amberg_AMT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8151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677" bIns="45677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238819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>
                <a:solidFill>
                  <a:srgbClr val="000000"/>
                </a:solidFill>
              </a:rPr>
              <a:t> </a:t>
            </a:r>
            <a:endParaRPr lang="de-CH" sz="600">
              <a:solidFill>
                <a:srgbClr val="000000"/>
              </a:solidFill>
            </a:endParaRPr>
          </a:p>
        </p:txBody>
      </p:sp>
      <p:pic>
        <p:nvPicPr>
          <p:cNvPr id="5" name="Picture 5" descr="Amberg_AMT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8151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677" bIns="45677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281342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3314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2214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199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3790-30D2-4357-9AAA-EE7FDE2A2D7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27769"/>
      </p:ext>
    </p:extLst>
  </p:cSld>
  <p:clrMapOvr>
    <a:masterClrMapping/>
  </p:clrMapOvr>
  <p:transition>
    <p:cover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C2F7-4E0E-4CC1-A7A8-F3DFE4C04045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14346"/>
      </p:ext>
    </p:extLst>
  </p:cSld>
  <p:clrMapOvr>
    <a:masterClrMapping/>
  </p:clrMapOvr>
  <p:transition>
    <p:cover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49B3-6CB4-4676-936C-F0FFEE5EBC3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1991"/>
      </p:ext>
    </p:extLst>
  </p:cSld>
  <p:clrMapOvr>
    <a:masterClrMapping/>
  </p:clrMapOvr>
  <p:transition>
    <p:cover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4496-3D56-4782-8F7B-08D98053605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59945"/>
      </p:ext>
    </p:extLst>
  </p:cSld>
  <p:clrMapOvr>
    <a:masterClrMapping/>
  </p:clrMapOvr>
  <p:transition>
    <p:cover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BD56-500A-4487-905A-1CE82B8DC03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21329"/>
      </p:ext>
    </p:extLst>
  </p:cSld>
  <p:clrMapOvr>
    <a:masterClrMapping/>
  </p:clrMapOvr>
  <p:transition>
    <p:cover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EA86-F028-4B27-A2DF-E9EB2CF7B5FB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23124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269067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5535A-587F-450B-8583-5BCF0F44690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96321"/>
      </p:ext>
    </p:extLst>
  </p:cSld>
  <p:clrMapOvr>
    <a:masterClrMapping/>
  </p:clrMapOvr>
  <p:transition>
    <p:cover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2047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757613"/>
            <a:ext cx="4027488" cy="2047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C4AF-701B-441F-ABED-70980479728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333375"/>
            <a:ext cx="8207375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06279"/>
      </p:ext>
    </p:extLst>
  </p:cSld>
  <p:clrMapOvr>
    <a:masterClrMapping/>
  </p:clrMapOvr>
  <p:transition spd="slow" advClick="0" advTm="7000">
    <p:push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468313" y="333375"/>
            <a:ext cx="8207375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</p:spPr>
        <p:txBody>
          <a:bodyPr/>
          <a:lstStyle/>
          <a:p>
            <a:fld id="{5861537F-5EAB-45DF-B59D-A449AED53A69}" type="slidenum">
              <a:rPr lang="de-CH" smtClean="0">
                <a:solidFill>
                  <a:srgbClr val="808080"/>
                </a:solidFill>
              </a:rPr>
              <a:pPr/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4333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1449388"/>
            <a:ext cx="4027487" cy="3959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449388"/>
            <a:ext cx="4027488" cy="1903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4027488" cy="1903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B42D2-22A0-4A43-8F6B-CF9C224B45B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68313" y="333375"/>
            <a:ext cx="8207375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Amberg IMS Survey</a:t>
            </a:r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827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087729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634624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3790-30D2-4357-9AAA-EE7FDE2A2D7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9650599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C2F7-4E0E-4CC1-A7A8-F3DFE4C040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8276080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49B3-6CB4-4676-936C-F0FFEE5EBC3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6146909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4496-3D56-4782-8F7B-08D98053605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9011189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A469-813B-4275-AD64-EFEB382139F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5151465"/>
      </p:ext>
    </p:extLst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DBD56-500A-4487-905A-1CE82B8DC03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5211903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EA86-F028-4B27-A2DF-E9EB2CF7B5F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6772233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333375"/>
            <a:ext cx="8207375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60850" y="6565900"/>
            <a:ext cx="611188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5535A-587F-450B-8583-5BCF0F44690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9802370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pic>
        <p:nvPicPr>
          <p:cNvPr id="5" name="Picture 5" descr="Amberg_AMT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8253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677" bIns="45677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74677494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5E7C-DF99-4A88-A82B-E18CA1B0ED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5579881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E7E03-46AC-4662-8EF1-14A004262DE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6791931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F233-28F2-419B-A804-94762504901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6158840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9E42-83BD-46AA-94D1-32E755951D9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0775970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4ED3-23C8-4739-AF12-230A5C0D329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5049857"/>
      </p:ext>
    </p:extLst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8575-174E-47C6-8617-DBDAE1CEB9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745589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AD26-78DE-428D-9A72-E9F36892A1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1741780"/>
      </p:ext>
    </p:extLst>
  </p:cSld>
  <p:clrMapOvr>
    <a:masterClrMapping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1954-7DB6-4CF0-A26A-4E36713D82F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9354455"/>
      </p:ext>
    </p:extLst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3637-A0CC-4F2A-B8C1-3DA6BF92466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6632517"/>
      </p:ext>
    </p:extLst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6A97-3572-4704-98C6-3324C4B5F72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734842"/>
      </p:ext>
    </p:extLst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E085-5523-4AF1-9310-0E29FA9EA1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0251418"/>
      </p:ext>
    </p:extLst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pic>
        <p:nvPicPr>
          <p:cNvPr id="5" name="Picture 5" descr="Amberg_AMT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 tIns="0"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677" bIns="45677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77983009"/>
      </p:ext>
    </p:extLst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E193-6C3D-4098-AE49-2E14C6AABA0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3207929"/>
      </p:ext>
    </p:extLst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D214D-58E9-48C6-AC99-2CC7CFF4597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282896"/>
      </p:ext>
    </p:extLst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ACB8-9D1F-45B4-9F06-E39820C23F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8847734"/>
      </p:ext>
    </p:extLst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2BD7-76EE-4003-88E2-ACC214D5C39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2948643"/>
      </p:ext>
    </p:extLst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2DA3-059F-46C9-98F9-E2769EA042F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3736989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57FB-745D-4CF5-9D57-0EFB93C6C30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4341650"/>
      </p:ext>
    </p:extLst>
  </p:cSld>
  <p:clrMapOvr>
    <a:masterClrMapping/>
  </p:clrMapOvr>
  <p:transition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8D0D8-DC6B-4F1A-8C02-20B5991316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6581073"/>
      </p:ext>
    </p:extLst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3504-03F1-41E5-A7EC-1C19B443A1C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728163"/>
      </p:ext>
    </p:extLst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05BA-54BF-4F18-A99A-FD8F25155FE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704361"/>
      </p:ext>
    </p:extLst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39753-2AB7-4515-A6F2-A9E54381122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6175020"/>
      </p:ext>
    </p:extLst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683C-D558-4A98-8768-F91A1F051AF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0292877"/>
      </p:ext>
    </p:extLst>
  </p:cSld>
  <p:clrMapOvr>
    <a:masterClrMapping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pic>
        <p:nvPicPr>
          <p:cNvPr id="5" name="Picture 5" descr="Amberg_AMT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7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101786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677" bIns="45677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34165942"/>
      </p:ext>
    </p:extLst>
  </p:cSld>
  <p:clrMapOvr>
    <a:masterClrMapping/>
  </p:clrMapOvr>
  <p:transition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7F27-0719-4347-B730-BA1FC00CE57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692570"/>
      </p:ext>
    </p:extLst>
  </p:cSld>
  <p:clrMapOvr>
    <a:masterClrMapping/>
  </p:clrMapOvr>
  <p:transition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68B9-6CE5-4771-A6EF-7C7EEF46BD9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172996"/>
      </p:ext>
    </p:extLst>
  </p:cSld>
  <p:clrMapOvr>
    <a:masterClrMapping/>
  </p:clrMapOvr>
  <p:transition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F0EE-977E-44B8-986B-CA177B971D3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3999551"/>
      </p:ext>
    </p:extLst>
  </p:cSld>
  <p:clrMapOvr>
    <a:masterClrMapping/>
  </p:clrMapOvr>
  <p:transition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5510-34C8-42DF-BB61-1F35B0485D0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0636534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AC58-9A8C-4321-A84D-A1EDB9F6BEB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9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2576236"/>
      </p:ext>
    </p:extLst>
  </p:cSld>
  <p:clrMapOvr>
    <a:masterClrMapping/>
  </p:clrMapOvr>
  <p:transition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885BA-3E23-4E9A-8452-5FF0E2CFF9B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3877126"/>
      </p:ext>
    </p:extLst>
  </p:cSld>
  <p:clrMapOvr>
    <a:masterClrMapping/>
  </p:clrMapOvr>
  <p:transition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D730-7A5F-462A-85BB-299C6A9671B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69986"/>
      </p:ext>
    </p:extLst>
  </p:cSld>
  <p:clrMapOvr>
    <a:masterClrMapping/>
  </p:clrMapOvr>
  <p:transition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43BE-731C-44D0-8C43-7A71A9EBC4A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9429789"/>
      </p:ext>
    </p:extLst>
  </p:cSld>
  <p:clrMapOvr>
    <a:masterClrMapping/>
  </p:clrMapOvr>
  <p:transition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5173-70CF-4850-B8AB-ECC3CDB2A21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2607670"/>
      </p:ext>
    </p:extLst>
  </p:cSld>
  <p:clrMapOvr>
    <a:masterClrMapping/>
  </p:clrMapOvr>
  <p:transition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967-EBD3-44CA-950A-7F75966DD1C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020175"/>
      </p:ext>
    </p:extLst>
  </p:cSld>
  <p:clrMapOvr>
    <a:masterClrMapping/>
  </p:clrMapOvr>
  <p:transition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1385-B626-44AE-B466-0778DDCE1D7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259680"/>
      </p:ext>
    </p:extLst>
  </p:cSld>
  <p:clrMapOvr>
    <a:masterClrMapping/>
  </p:clrMapOvr>
  <p:transition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pic>
        <p:nvPicPr>
          <p:cNvPr id="5" name="Picture 5" descr="Amberg_AMT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84313" y="6138863"/>
            <a:ext cx="294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9" tIns="45677" rIns="91349" bIns="45677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sz="1000">
                <a:solidFill>
                  <a:schemeClr val="bg2"/>
                </a:solidFill>
              </a:rPr>
              <a:t>Workshop AR Vormessen</a:t>
            </a:r>
          </a:p>
          <a:p>
            <a:r>
              <a:rPr lang="de-CH" sz="1000">
                <a:solidFill>
                  <a:schemeClr val="bg2"/>
                </a:solidFill>
              </a:rPr>
              <a:t>Hannover, 15 Juni 2010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107008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677" bIns="45677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7723341"/>
      </p:ext>
    </p:extLst>
  </p:cSld>
  <p:clrMapOvr>
    <a:masterClrMapping/>
  </p:clrMapOvr>
  <p:transition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2856-167F-4AD1-917F-A5965892584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40859"/>
      </p:ext>
    </p:extLst>
  </p:cSld>
  <p:clrMapOvr>
    <a:masterClrMapping/>
  </p:clrMapOvr>
  <p:transition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4CAC-CDC8-4CE5-95A5-D7AF4AED7F1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2261427"/>
      </p:ext>
    </p:extLst>
  </p:cSld>
  <p:clrMapOvr>
    <a:masterClrMapping/>
  </p:clrMapOvr>
  <p:transition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05AAA-E54F-4CD4-891D-0539C597EDB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8911979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08D9-D061-49FE-9E22-430F2FBCB21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9243062"/>
      </p:ext>
    </p:extLst>
  </p:cSld>
  <p:clrMapOvr>
    <a:masterClrMapping/>
  </p:clrMapOvr>
  <p:transition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ECE0D-5F82-4871-A529-DDBFB21B5BE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2361223"/>
      </p:ext>
    </p:extLst>
  </p:cSld>
  <p:clrMapOvr>
    <a:masterClrMapping/>
  </p:clrMapOvr>
  <p:transition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4526-14C5-4413-A7F6-9B6EC701213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3916109"/>
      </p:ext>
    </p:extLst>
  </p:cSld>
  <p:clrMapOvr>
    <a:masterClrMapping/>
  </p:clrMapOvr>
  <p:transition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C1D8-B87D-4C48-B1B6-588EB45541A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7686079"/>
      </p:ext>
    </p:extLst>
  </p:cSld>
  <p:clrMapOvr>
    <a:masterClrMapping/>
  </p:clrMapOvr>
  <p:transition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8E05-1AE7-42DE-A567-BE492D0827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4377855"/>
      </p:ext>
    </p:extLst>
  </p:cSld>
  <p:clrMapOvr>
    <a:masterClrMapping/>
  </p:clrMapOvr>
  <p:transition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B159-8EF5-4CAB-8117-73AB8C25695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6853588"/>
      </p:ext>
    </p:extLst>
  </p:cSld>
  <p:clrMapOvr>
    <a:masterClrMapping/>
  </p:clrMapOvr>
  <p:transition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8ABE-A740-4D16-806A-7F1DB7F4C7D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3402809"/>
      </p:ext>
    </p:extLst>
  </p:cSld>
  <p:clrMapOvr>
    <a:masterClrMapping/>
  </p:clrMapOvr>
  <p:transition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EF4B-C955-4551-B2EA-F96C918083B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5301689"/>
      </p:ext>
    </p:extLst>
  </p:cSld>
  <p:clrMapOvr>
    <a:masterClrMapping/>
  </p:clrMapOvr>
  <p:transition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1557338"/>
            <a:ext cx="8207375" cy="4248150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8096-D2FC-4319-9A47-FE5E0781681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9251469"/>
      </p:ext>
    </p:extLst>
  </p:cSld>
  <p:clrMapOvr>
    <a:masterClrMapping/>
  </p:clrMapOvr>
  <p:transition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sz="500" smtClean="0">
                <a:solidFill>
                  <a:srgbClr val="000000"/>
                </a:solidFill>
              </a:rPr>
              <a:t> </a:t>
            </a:r>
            <a:endParaRPr lang="de-CH" sz="600" smtClean="0">
              <a:solidFill>
                <a:srgbClr val="000000"/>
              </a:solidFill>
            </a:endParaRPr>
          </a:p>
        </p:txBody>
      </p:sp>
      <p:pic>
        <p:nvPicPr>
          <p:cNvPr id="5" name="Picture 16" descr="Amberg_AMT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51712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720" bIns="45720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30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F42ED-C449-4EBF-A6EC-441DE15B7137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4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D469-B4A2-45E2-9103-0DF53172E52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053514"/>
      </p:ext>
    </p:extLst>
  </p:cSld>
  <p:clrMapOvr>
    <a:masterClrMapping/>
  </p:clrMapOvr>
  <p:transition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98DA-9B0D-4541-BCB8-DEA285868227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2F79-A04D-4276-83E9-5503BD14579A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9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D620-4B42-4C2F-B5EE-AEA9551EFB9F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9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7587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7B4BA-2090-4E3C-A4B7-75D9DB9DA1F1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0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88EE-5E27-404E-962F-E43089071E87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14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B393-29A8-43C4-B371-AA5E4B23952D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7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98A2-724B-4C73-8F06-E3EE1E9C8EB7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1648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31EF-DB35-4DF4-8E2A-41EA8BD3F234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77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EEDF0-AF13-4A99-808B-11202363BBC1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4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2047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757613"/>
            <a:ext cx="4027488" cy="2047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0102F-4EFD-494F-BF3D-DCF504B3965C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13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6447-AF28-4E91-9CF6-D04F001360C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2439167"/>
      </p:ext>
    </p:extLst>
  </p:cSld>
  <p:clrMapOvr>
    <a:masterClrMapping/>
  </p:clrMapOvr>
  <p:transition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F176-3ACC-4F67-810A-FBF1DD4659B4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44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sz="500" smtClean="0">
                <a:solidFill>
                  <a:srgbClr val="000000"/>
                </a:solidFill>
              </a:rPr>
              <a:t> </a:t>
            </a:r>
            <a:endParaRPr lang="de-CH" sz="600" smtClean="0">
              <a:solidFill>
                <a:srgbClr val="000000"/>
              </a:solidFill>
            </a:endParaRPr>
          </a:p>
        </p:txBody>
      </p:sp>
      <p:pic>
        <p:nvPicPr>
          <p:cNvPr id="5" name="Picture 16" descr="Amberg_AM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51712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720" bIns="45720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49147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CB2C-2BD7-405C-8184-1239417D6FF1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86160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5115-2C2D-478A-9C06-6EAD94E5A739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59688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C3D3-EFEB-4664-88BC-323FA754B9F2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62646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9C61-747D-44A8-93A6-CF11848D69D1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9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3483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28D4-1E4C-4CDB-A3E9-3D431B15C6B6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28959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D57A-B245-4A8C-BDE5-BC152CB2D2DD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3882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0D0D-ECD4-406F-80A7-154A2A30B951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34780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D379-52C3-4A75-9CCA-223409B05782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3277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B1A81-EF51-476F-9D5E-87438E29ACA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7596182"/>
      </p:ext>
    </p:extLst>
  </p:cSld>
  <p:clrMapOvr>
    <a:masterClrMapping/>
  </p:clrMapOvr>
  <p:transition>
    <p:cove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2F2D-7DA0-4F49-A1AC-1E981A87A35B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81593"/>
      </p:ext>
    </p:extLst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692150"/>
            <a:ext cx="2051050" cy="51133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03925" cy="5113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59F2-2B04-43B8-A831-D3431F7A95C6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18895"/>
      </p:ext>
    </p:extLst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2047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757613"/>
            <a:ext cx="4027488" cy="2047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D070-B7CE-4840-8034-CC2F39E80342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46583"/>
      </p:ext>
    </p:extLst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07375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D877-D9C8-4D2B-BE1B-1A734FBF18F1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7371"/>
      </p:ext>
    </p:extLst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sz="500" smtClean="0">
                <a:solidFill>
                  <a:srgbClr val="000000"/>
                </a:solidFill>
              </a:rPr>
              <a:t> </a:t>
            </a:r>
            <a:endParaRPr lang="de-CH" sz="600" smtClean="0">
              <a:solidFill>
                <a:srgbClr val="000000"/>
              </a:solidFill>
            </a:endParaRPr>
          </a:p>
        </p:txBody>
      </p:sp>
      <p:pic>
        <p:nvPicPr>
          <p:cNvPr id="5" name="Picture 16" descr="Amberg_AMT_PP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816225"/>
            <a:ext cx="8207375" cy="1296988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51712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149725"/>
            <a:ext cx="8207375" cy="1258888"/>
          </a:xfrm>
        </p:spPr>
        <p:txBody>
          <a:bodyPr tIns="45720" bIns="45720"/>
          <a:lstStyle>
            <a:lvl1pPr marL="0" indent="0">
              <a:defRPr b="0">
                <a:solidFill>
                  <a:srgbClr val="969696"/>
                </a:solidFill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673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2F19-54D7-4BDE-8C52-B483A45CF8A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3644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B878-EABB-465C-A09B-046F7324A49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5984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9532-BEE4-48EF-9A3C-A7582642BF4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551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8FAD-470F-4716-A137-08E2AED4CE3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9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5610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9750" y="6165850"/>
            <a:ext cx="611188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B4B96-B23E-457E-BAA5-029C4DDDB8F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801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5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sp>
        <p:nvSpPr>
          <p:cNvPr id="102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28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0850" y="6565900"/>
            <a:ext cx="61118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7DBE5D2-0143-4297-A7A8-EAFF5EE5680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77" rIns="0" bIns="45677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pic>
        <p:nvPicPr>
          <p:cNvPr id="1031" name="Picture 73" descr="Amberg_AMT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65900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  <p:sp>
        <p:nvSpPr>
          <p:cNvPr id="1033" name="Text Box 84"/>
          <p:cNvSpPr txBox="1">
            <a:spLocks noChangeArrowheads="1"/>
          </p:cNvSpPr>
          <p:nvPr/>
        </p:nvSpPr>
        <p:spPr bwMode="auto">
          <a:xfrm>
            <a:off x="1863725" y="6040438"/>
            <a:ext cx="2943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9" tIns="45677" rIns="91349" bIns="45677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sz="1200" b="1"/>
              <a:t>setzt auf Amberg Vormesslösung!</a:t>
            </a:r>
          </a:p>
        </p:txBody>
      </p:sp>
      <p:pic>
        <p:nvPicPr>
          <p:cNvPr id="1034" name="Picture 85" descr="MobilityNetwork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42013"/>
            <a:ext cx="14398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cove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solidFill>
            <a:srgbClr val="0076BD"/>
          </a:solidFill>
          <a:ln w="9525" algn="ctr">
            <a:solidFill>
              <a:srgbClr val="0076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14083" name="Text Box 3"/>
          <p:cNvSpPr txBox="1">
            <a:spLocks noChangeArrowheads="1"/>
          </p:cNvSpPr>
          <p:nvPr/>
        </p:nvSpPr>
        <p:spPr bwMode="auto">
          <a:xfrm rot="162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500">
                <a:solidFill>
                  <a:srgbClr val="000000"/>
                </a:solidFill>
              </a:rPr>
              <a:t> </a:t>
            </a:r>
            <a:endParaRPr lang="de-CH" sz="600">
              <a:solidFill>
                <a:srgbClr val="000000"/>
              </a:solidFill>
            </a:endParaRPr>
          </a:p>
        </p:txBody>
      </p:sp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814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77" rIns="0" bIns="4567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69696"/>
                </a:solidFill>
              </a:defRPr>
            </a:lvl1pPr>
          </a:lstStyle>
          <a:p>
            <a:r>
              <a:rPr lang="en-US" smtClean="0"/>
              <a:t>Amberg IMS Survey</a:t>
            </a:r>
            <a:endParaRPr lang="de-CH"/>
          </a:p>
        </p:txBody>
      </p:sp>
      <p:pic>
        <p:nvPicPr>
          <p:cNvPr id="814092" name="Picture 12" descr="Amberg_AMT_PPT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9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65900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7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6350" indent="-635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fontAlgn="t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92150"/>
            <a:ext cx="9144000" cy="720725"/>
          </a:xfrm>
          <a:prstGeom prst="rect">
            <a:avLst/>
          </a:prstGeom>
          <a:solidFill>
            <a:srgbClr val="416727"/>
          </a:solidFill>
          <a:ln w="9525" algn="ctr">
            <a:solidFill>
              <a:srgbClr val="41672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>
                <a:solidFill>
                  <a:srgbClr val="000000"/>
                </a:solidFill>
              </a:rPr>
              <a:t> </a:t>
            </a:r>
            <a:endParaRPr lang="de-CH" sz="600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pic>
        <p:nvPicPr>
          <p:cNvPr id="2056" name="Picture 12" descr="Amberg_AMT_PP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409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65900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4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ransition>
    <p:cove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92150"/>
            <a:ext cx="9144000" cy="720725"/>
          </a:xfrm>
          <a:prstGeom prst="rect">
            <a:avLst/>
          </a:prstGeom>
          <a:solidFill>
            <a:srgbClr val="416727"/>
          </a:solidFill>
          <a:ln w="9525" algn="ctr">
            <a:solidFill>
              <a:srgbClr val="41672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pic>
        <p:nvPicPr>
          <p:cNvPr id="2056" name="Picture 12" descr="Amberg_AMT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409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65900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cove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solidFill>
            <a:srgbClr val="B51621"/>
          </a:solidFill>
          <a:ln w="9525" algn="ctr">
            <a:solidFill>
              <a:srgbClr val="B516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77" rIns="0" bIns="45677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243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0850" y="6565900"/>
            <a:ext cx="61118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9E6AC1-74B7-403C-BF04-43587B5658B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3080" name="Picture 13" descr="Amberg_AMT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33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65900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cove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solidFill>
            <a:srgbClr val="485258"/>
          </a:solidFill>
          <a:ln w="9525" algn="ctr">
            <a:solidFill>
              <a:srgbClr val="48525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5961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832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77" rIns="0" bIns="45677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8325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0850" y="6565900"/>
            <a:ext cx="61118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FE0C1A1-8B04-47E1-96F3-291865DAC61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4104" name="Picture 12" descr="Amberg_AMT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252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65900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  <p:sp>
        <p:nvSpPr>
          <p:cNvPr id="4106" name="Text Box 19"/>
          <p:cNvSpPr txBox="1">
            <a:spLocks noChangeArrowheads="1"/>
          </p:cNvSpPr>
          <p:nvPr/>
        </p:nvSpPr>
        <p:spPr bwMode="auto">
          <a:xfrm>
            <a:off x="1484313" y="6138863"/>
            <a:ext cx="294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9" tIns="45677" rIns="91349" bIns="45677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sz="1000">
                <a:solidFill>
                  <a:schemeClr val="bg2"/>
                </a:solidFill>
              </a:rPr>
              <a:t>Workshop AR Vormessen</a:t>
            </a:r>
          </a:p>
          <a:p>
            <a:r>
              <a:rPr lang="de-CH" sz="1000">
                <a:solidFill>
                  <a:schemeClr val="bg2"/>
                </a:solidFill>
              </a:rPr>
              <a:t>Hannover, 15 Juni 2010</a:t>
            </a:r>
          </a:p>
        </p:txBody>
      </p:sp>
      <p:pic>
        <p:nvPicPr>
          <p:cNvPr id="4107" name="Picture 20" descr="MobilityNetwork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5254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cove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solidFill>
            <a:srgbClr val="416727"/>
          </a:solidFill>
          <a:ln w="9525" algn="ctr">
            <a:solidFill>
              <a:srgbClr val="41672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10168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77" rIns="0" bIns="45677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10168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0850" y="6565900"/>
            <a:ext cx="61118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A407A05-03FD-4C27-8999-DF5AD09FA7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5128" name="Picture 11" descr="Amberg_AMT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>
    <p:cove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41672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9" tIns="45677" rIns="91349" bIns="45677" anchor="ctr"/>
          <a:lstStyle/>
          <a:p>
            <a:pPr algn="ctr"/>
            <a:endParaRPr lang="de-DE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500"/>
              <a:t> </a:t>
            </a:r>
            <a:endParaRPr lang="de-CH" sz="60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10690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77" rIns="0" bIns="45677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sp>
        <p:nvSpPr>
          <p:cNvPr id="1069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0850" y="6565900"/>
            <a:ext cx="61118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1E1860-87DE-4D4D-B79A-A6B9473FD47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6152" name="Picture 11" descr="Amberg_AMT_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90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65900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>
    <p:cover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5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sz="500" smtClean="0">
                <a:solidFill>
                  <a:srgbClr val="000000"/>
                </a:solidFill>
              </a:rPr>
              <a:t> </a:t>
            </a:r>
            <a:endParaRPr lang="de-CH" sz="600" smtClean="0">
              <a:solidFill>
                <a:srgbClr val="000000"/>
              </a:solidFill>
            </a:endParaRPr>
          </a:p>
        </p:txBody>
      </p:sp>
      <p:sp>
        <p:nvSpPr>
          <p:cNvPr id="102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28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pic>
        <p:nvPicPr>
          <p:cNvPr id="1031" name="Picture 73" descr="Amberg_AMT_PPT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4625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5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sz="500" smtClean="0">
                <a:solidFill>
                  <a:srgbClr val="000000"/>
                </a:solidFill>
              </a:rPr>
              <a:t> </a:t>
            </a:r>
            <a:endParaRPr lang="de-CH" sz="600" smtClean="0">
              <a:solidFill>
                <a:srgbClr val="000000"/>
              </a:solidFill>
            </a:endParaRPr>
          </a:p>
        </p:txBody>
      </p:sp>
      <p:sp>
        <p:nvSpPr>
          <p:cNvPr id="102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28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8B499F0-A6D8-4B93-8BE7-10010FD0BE50}" type="slidenum">
              <a:rPr lang="de-CH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808080"/>
              </a:solidFill>
            </a:endParaRP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pic>
        <p:nvPicPr>
          <p:cNvPr id="1031" name="Picture 73" descr="Amberg_AMT_PP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7796" r="2217" b="10362"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4625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ransition>
    <p:zo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5"/>
          <p:cNvSpPr txBox="1">
            <a:spLocks noChangeArrowheads="1"/>
          </p:cNvSpPr>
          <p:nvPr/>
        </p:nvSpPr>
        <p:spPr bwMode="auto">
          <a:xfrm rot="-5400000">
            <a:off x="8204993" y="4682332"/>
            <a:ext cx="13065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sz="500" smtClean="0">
                <a:solidFill>
                  <a:srgbClr val="000000"/>
                </a:solidFill>
              </a:rPr>
              <a:t> </a:t>
            </a:r>
            <a:endParaRPr lang="de-CH" sz="600" smtClean="0">
              <a:solidFill>
                <a:srgbClr val="000000"/>
              </a:solidFill>
            </a:endParaRPr>
          </a:p>
        </p:txBody>
      </p:sp>
      <p:sp>
        <p:nvSpPr>
          <p:cNvPr id="7171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07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7172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Fliesstext und Titel (1. Stufe)</a:t>
            </a:r>
          </a:p>
          <a:p>
            <a:pPr lvl="1"/>
            <a:r>
              <a:rPr lang="de-CH" smtClean="0"/>
              <a:t>2. Stufe</a:t>
            </a:r>
          </a:p>
          <a:p>
            <a:pPr lvl="2"/>
            <a:r>
              <a:rPr lang="de-CH" smtClean="0"/>
              <a:t>3. Stufe</a:t>
            </a:r>
          </a:p>
          <a:p>
            <a:pPr lvl="3"/>
            <a:r>
              <a:rPr lang="de-CH" smtClean="0"/>
              <a:t>4. Stufe</a:t>
            </a:r>
          </a:p>
          <a:p>
            <a:pPr lvl="4"/>
            <a:r>
              <a:rPr lang="de-CH" smtClean="0"/>
              <a:t>5. Stufe</a:t>
            </a: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333375"/>
            <a:ext cx="8207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Amberg IMS Survey</a:t>
            </a:r>
            <a:endParaRPr lang="de-CH"/>
          </a:p>
        </p:txBody>
      </p:sp>
      <p:pic>
        <p:nvPicPr>
          <p:cNvPr id="7175" name="Picture 73" descr="Amberg_AMT_PPT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6165850"/>
            <a:ext cx="14398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4625"/>
            <a:ext cx="23034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de-DE" smtClean="0"/>
              <a:t>© 2016-2018 Amberg Technologies AG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34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69696"/>
          </a:solidFill>
          <a:latin typeface="Arial" charset="0"/>
        </a:defRPr>
      </a:lvl9pPr>
    </p:titleStyle>
    <p:bodyStyle>
      <a:lvl1pPr marL="6350" indent="-635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defRPr sz="2000" b="1">
          <a:solidFill>
            <a:srgbClr val="E2003B"/>
          </a:solidFill>
          <a:latin typeface="+mn-lt"/>
          <a:ea typeface="+mn-ea"/>
          <a:cs typeface="+mn-cs"/>
        </a:defRPr>
      </a:lvl1pPr>
      <a:lvl2pPr marL="265113" indent="-257175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46100" indent="-2794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12800" indent="-265113" algn="l" rtl="0" eaLnBrk="0" fontAlgn="t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81088" indent="-266700" algn="l" rtl="0" eaLnBrk="0" fontAlgn="base" hangingPunct="0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82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54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526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9888" indent="-266700" algn="l" rtl="0" fontAlgn="base">
        <a:spcBef>
          <a:spcPct val="20000"/>
        </a:spcBef>
        <a:spcAft>
          <a:spcPct val="0"/>
        </a:spcAft>
        <a:buClr>
          <a:srgbClr val="E2003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K:\41_SMU\03_Marketing\03 Corporate Comm\30 Kommunikationskonzept_2014\Filme\Film_Rail\2_gekaufte Fotos\Sevilla Santa Justa_iStock_000026538417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" y="-552814"/>
            <a:ext cx="9144508" cy="60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0" y="1150938"/>
            <a:ext cx="91440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003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82950" name="Rectangle 7"/>
          <p:cNvSpPr>
            <a:spLocks noChangeArrowheads="1"/>
          </p:cNvSpPr>
          <p:nvPr/>
        </p:nvSpPr>
        <p:spPr bwMode="auto">
          <a:xfrm>
            <a:off x="468313" y="692150"/>
            <a:ext cx="82073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e-CH" sz="1700" b="1" smtClean="0">
                <a:solidFill>
                  <a:srgbClr val="808080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82952" name="Rectangle 12"/>
          <p:cNvSpPr>
            <a:spLocks noChangeArrowheads="1"/>
          </p:cNvSpPr>
          <p:nvPr/>
        </p:nvSpPr>
        <p:spPr bwMode="auto">
          <a:xfrm>
            <a:off x="468313" y="4075113"/>
            <a:ext cx="8207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1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eaLnBrk="1" hangingPunct="1">
              <a:spcBef>
                <a:spcPct val="20000"/>
              </a:spcBef>
              <a:buClr>
                <a:srgbClr val="E2003B"/>
              </a:buClr>
              <a:buFont typeface="Wingdings" pitchFamily="2" charset="2"/>
              <a:buNone/>
            </a:pPr>
            <a:endParaRPr lang="en-GB" sz="2400" b="1" smtClean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-1" y="3256409"/>
            <a:ext cx="9144001" cy="1358627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29880" y="3256410"/>
            <a:ext cx="80645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696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9pPr>
          </a:lstStyle>
          <a:p>
            <a:r>
              <a:rPr lang="en-GB" sz="4000" b="0" dirty="0" smtClean="0">
                <a:solidFill>
                  <a:srgbClr val="FFFFFF"/>
                </a:solidFill>
                <a:ea typeface="ＭＳ Ｐゴシック" pitchFamily="34" charset="-128"/>
              </a:rPr>
              <a:t>Amberg IMS Survey</a:t>
            </a:r>
            <a:r>
              <a:rPr lang="en-GB" sz="4800" b="0" dirty="0" smtClean="0">
                <a:solidFill>
                  <a:srgbClr val="FFFFFF"/>
                </a:solidFill>
                <a:ea typeface="ＭＳ Ｐゴシック" pitchFamily="34" charset="-128"/>
              </a:rPr>
              <a:t/>
            </a:r>
            <a:br>
              <a:rPr lang="en-GB" sz="4800" b="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2800" b="0" dirty="0" smtClean="0">
                <a:solidFill>
                  <a:srgbClr val="FFFFFF"/>
                </a:solidFill>
                <a:ea typeface="ＭＳ Ｐゴシック" pitchFamily="34" charset="-128"/>
              </a:rPr>
              <a:t>Overview</a:t>
            </a:r>
            <a:endParaRPr lang="en-GB" sz="2800" b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5" descr="C:\Users\marschaeuble\Desktop\EN13848-4_Conformit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6706" r="8043" b="4063"/>
          <a:stretch/>
        </p:blipFill>
        <p:spPr bwMode="auto">
          <a:xfrm rot="1500000">
            <a:off x="5949588" y="706090"/>
            <a:ext cx="3043178" cy="8896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9750" y="6440706"/>
            <a:ext cx="2303463" cy="19685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© 2016-2018 Amberg Technologies AG</a:t>
            </a:r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dirty="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I</a:t>
            </a:r>
            <a:r>
              <a:rPr lang="en-GB" dirty="0" smtClean="0"/>
              <a:t>MS Survey – Summary of use cases</a:t>
            </a:r>
            <a:endParaRPr lang="en-GB" sz="1600" b="0" dirty="0"/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885185"/>
              </p:ext>
            </p:extLst>
          </p:nvPr>
        </p:nvGraphicFramePr>
        <p:xfrm>
          <a:off x="503548" y="1520788"/>
          <a:ext cx="7812868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584"/>
                <a:gridCol w="5806284"/>
              </a:tblGrid>
              <a:tr h="514663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case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en-GB" sz="18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description</a:t>
                      </a:r>
                      <a:endParaRPr lang="en-GB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005460">
                <a:tc>
                  <a:txBody>
                    <a:bodyPr/>
                    <a:lstStyle/>
                    <a:p>
                      <a:pPr algn="ctr"/>
                      <a:r>
                        <a:rPr lang="en-GB" sz="5400" noProof="0" dirty="0" smtClean="0"/>
                        <a:t>1</a:t>
                      </a:r>
                      <a:endParaRPr lang="en-GB" sz="5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Instant / One-off Inner Track Geometry Assessment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noProof="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Inner Track Geometry Assessment &amp; Monitoring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460">
                <a:tc>
                  <a:txBody>
                    <a:bodyPr/>
                    <a:lstStyle/>
                    <a:p>
                      <a:pPr algn="ctr"/>
                      <a:r>
                        <a:rPr lang="en-GB" sz="5400" noProof="0" dirty="0" smtClean="0"/>
                        <a:t>3</a:t>
                      </a:r>
                      <a:endParaRPr lang="en-GB" sz="5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Local 3D Track Assessment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460">
                <a:tc>
                  <a:txBody>
                    <a:bodyPr/>
                    <a:lstStyle/>
                    <a:p>
                      <a:pPr algn="ctr"/>
                      <a:r>
                        <a:rPr lang="en-GB" sz="5400" noProof="0" dirty="0" smtClean="0"/>
                        <a:t>4</a:t>
                      </a:r>
                      <a:endParaRPr lang="en-GB" sz="5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Global 3D Track Assessment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noProof="0" dirty="0" smtClean="0"/>
                        <a:t>a) Subsequent transformation with 3D CPs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noProof="0" dirty="0" smtClean="0"/>
                        <a:t>b) Initial survey</a:t>
                      </a:r>
                      <a:r>
                        <a:rPr lang="en-GB" baseline="0" noProof="0" dirty="0" smtClean="0"/>
                        <a:t> directly using 3D </a:t>
                      </a:r>
                      <a:r>
                        <a:rPr lang="en-GB" baseline="0" noProof="0" dirty="0" smtClean="0"/>
                        <a:t>CPs / GNSS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41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System </a:t>
            </a:r>
            <a:r>
              <a:rPr lang="en-GB" dirty="0" smtClean="0"/>
              <a:t>configurations (1) </a:t>
            </a:r>
            <a:br>
              <a:rPr lang="en-GB" dirty="0" smtClean="0"/>
            </a:br>
            <a:r>
              <a:rPr lang="en-GB" sz="1600" b="0" dirty="0"/>
              <a:t>I</a:t>
            </a:r>
            <a:r>
              <a:rPr lang="en-GB" sz="1600" b="0" dirty="0" smtClean="0"/>
              <a:t>MS 1000 / 3000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1580" y="1664804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E2003B"/>
                </a:solidFill>
              </a:rPr>
              <a:t>IMS 1000</a:t>
            </a:r>
            <a:endParaRPr lang="de-CH" sz="2000" b="1" dirty="0">
              <a:solidFill>
                <a:srgbClr val="E2003B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76056" y="1664804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E2003B"/>
                </a:solidFill>
              </a:rPr>
              <a:t>IMS 3000</a:t>
            </a:r>
            <a:endParaRPr lang="de-CH" sz="2000" b="1" dirty="0">
              <a:solidFill>
                <a:srgbClr val="E2003B"/>
              </a:solidFill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647564" y="4221088"/>
            <a:ext cx="3959671" cy="197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50" indent="-6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defRPr sz="2000" b="1">
                <a:solidFill>
                  <a:srgbClr val="E2003B"/>
                </a:solidFill>
                <a:latin typeface="+mn-lt"/>
                <a:ea typeface="+mn-ea"/>
                <a:cs typeface="+mn-cs"/>
              </a:defRPr>
            </a:lvl1pPr>
            <a:lvl2pPr marL="26511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461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812800" indent="-265113" algn="l" rtl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dirty="0" smtClean="0"/>
              <a:t>GRP System FX</a:t>
            </a:r>
          </a:p>
          <a:p>
            <a:pPr lvl="1"/>
            <a:r>
              <a:rPr lang="en-GB" dirty="0" smtClean="0"/>
              <a:t>AMU 1030</a:t>
            </a:r>
          </a:p>
          <a:p>
            <a:pPr lvl="1"/>
            <a:r>
              <a:rPr lang="en-GB" dirty="0" smtClean="0"/>
              <a:t>Leica total station (TS15/16/ 30/50/60, MS50/60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GNSS Option</a:t>
            </a:r>
            <a:endParaRPr lang="en-GB" dirty="0"/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4968813" y="4221088"/>
            <a:ext cx="3959671" cy="197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350" indent="-6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defRPr sz="2000" b="1">
                <a:solidFill>
                  <a:srgbClr val="E2003B"/>
                </a:solidFill>
                <a:latin typeface="+mn-lt"/>
                <a:ea typeface="+mn-ea"/>
                <a:cs typeface="+mn-cs"/>
              </a:defRPr>
            </a:lvl1pPr>
            <a:lvl2pPr marL="26511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461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812800" indent="-265113" algn="l" rtl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08108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538288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E200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dirty="0" smtClean="0"/>
              <a:t>GRP System FX</a:t>
            </a:r>
          </a:p>
          <a:p>
            <a:pPr lvl="1"/>
            <a:r>
              <a:rPr lang="en-GB" dirty="0" smtClean="0"/>
              <a:t>AMU 1030</a:t>
            </a:r>
          </a:p>
          <a:p>
            <a:pPr lvl="1"/>
            <a:r>
              <a:rPr lang="en-GB" dirty="0" smtClean="0"/>
              <a:t>Amberg Profiler 110 </a:t>
            </a:r>
            <a:r>
              <a:rPr lang="en-GB" dirty="0" smtClean="0"/>
              <a:t>FX</a:t>
            </a:r>
          </a:p>
          <a:p>
            <a:pPr lvl="1"/>
            <a:r>
              <a:rPr lang="en-GB" dirty="0"/>
              <a:t>GNSS </a:t>
            </a:r>
            <a:r>
              <a:rPr lang="en-GB" dirty="0" smtClean="0"/>
              <a:t>Option</a:t>
            </a:r>
            <a:endParaRPr lang="en-GB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5" y="2024844"/>
            <a:ext cx="2124237" cy="21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024844"/>
            <a:ext cx="2124236" cy="21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marschaeuble\Desktop\EN13848-4_Conformit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6706" r="8043" b="4063"/>
          <a:stretch/>
        </p:blipFill>
        <p:spPr bwMode="auto">
          <a:xfrm rot="1500000">
            <a:off x="5949588" y="706090"/>
            <a:ext cx="3043178" cy="8896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1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System </a:t>
            </a:r>
            <a:r>
              <a:rPr lang="en-GB" dirty="0" smtClean="0"/>
              <a:t>configurations (2) </a:t>
            </a:r>
            <a:br>
              <a:rPr lang="en-GB" dirty="0" smtClean="0"/>
            </a:br>
            <a:r>
              <a:rPr lang="en-GB" sz="1600" b="0" dirty="0"/>
              <a:t>I</a:t>
            </a:r>
            <a:r>
              <a:rPr lang="en-GB" sz="1600" b="0" dirty="0" smtClean="0"/>
              <a:t>MS 1000 / 3000 – fixed-point measurement device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8313" y="1557338"/>
            <a:ext cx="4211637" cy="4248150"/>
          </a:xfrm>
        </p:spPr>
        <p:txBody>
          <a:bodyPr/>
          <a:lstStyle/>
          <a:p>
            <a:r>
              <a:rPr lang="en-GB" dirty="0" smtClean="0"/>
              <a:t>IMS 1000 – Tachymeter</a:t>
            </a:r>
          </a:p>
          <a:p>
            <a:pPr lvl="1">
              <a:buClr>
                <a:srgbClr val="E31139"/>
              </a:buClr>
            </a:pPr>
            <a:r>
              <a:rPr lang="en-GB" sz="1600" dirty="0" smtClean="0"/>
              <a:t>Integrated Leica Tachymeter</a:t>
            </a:r>
          </a:p>
          <a:p>
            <a:pPr lvl="2">
              <a:buClr>
                <a:srgbClr val="E31139"/>
              </a:buClr>
            </a:pPr>
            <a:r>
              <a:rPr lang="en-GB" sz="1600" dirty="0" smtClean="0"/>
              <a:t>TS15/16/30/50/60 / MS50/60</a:t>
            </a:r>
          </a:p>
          <a:p>
            <a:pPr lvl="2">
              <a:buClr>
                <a:srgbClr val="E31139"/>
              </a:buClr>
            </a:pPr>
            <a:r>
              <a:rPr lang="en-GB" sz="1600" dirty="0" smtClean="0"/>
              <a:t>ATR, motorised</a:t>
            </a:r>
          </a:p>
          <a:p>
            <a:pPr lvl="2">
              <a:buClr>
                <a:srgbClr val="E31139"/>
              </a:buClr>
            </a:pPr>
            <a:r>
              <a:rPr lang="en-GB" sz="1600" dirty="0" smtClean="0"/>
              <a:t>Visible laser beam</a:t>
            </a:r>
            <a:endParaRPr lang="en-GB" sz="1600" b="1" dirty="0" smtClean="0">
              <a:solidFill>
                <a:srgbClr val="E2003B"/>
              </a:solidFill>
            </a:endParaRPr>
          </a:p>
          <a:p>
            <a:pPr lvl="1">
              <a:buClr>
                <a:srgbClr val="E31139"/>
              </a:buClr>
            </a:pPr>
            <a:r>
              <a:rPr lang="en-GB" sz="1600" dirty="0" smtClean="0"/>
              <a:t>Automatic fixed-point measurement</a:t>
            </a:r>
          </a:p>
          <a:p>
            <a:pPr lvl="1">
              <a:buClr>
                <a:srgbClr val="E31139"/>
              </a:buClr>
            </a:pPr>
            <a:r>
              <a:rPr lang="en-GB" sz="1600" dirty="0" smtClean="0"/>
              <a:t>Fixed-point accuracy</a:t>
            </a:r>
          </a:p>
          <a:p>
            <a:pPr lvl="2">
              <a:buClr>
                <a:srgbClr val="E31139"/>
              </a:buClr>
            </a:pPr>
            <a:r>
              <a:rPr lang="en-GB" sz="1600" dirty="0" smtClean="0"/>
              <a:t>Prism: +/- 1 mm</a:t>
            </a:r>
          </a:p>
          <a:p>
            <a:pPr lvl="2">
              <a:buClr>
                <a:srgbClr val="E31139"/>
              </a:buClr>
            </a:pPr>
            <a:r>
              <a:rPr lang="en-GB" sz="1600" dirty="0" err="1" smtClean="0"/>
              <a:t>Reflectorless</a:t>
            </a:r>
            <a:r>
              <a:rPr lang="en-GB" sz="1600" dirty="0" smtClean="0"/>
              <a:t>: +/- 1.5 mm</a:t>
            </a:r>
          </a:p>
          <a:p>
            <a:pPr marL="6350" lvl="1" indent="-6350">
              <a:buFont typeface="Wingdings" pitchFamily="2" charset="2"/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b="1" dirty="0" smtClean="0">
                <a:solidFill>
                  <a:srgbClr val="E2003B"/>
                </a:solidFill>
                <a:ea typeface="+mn-ea"/>
                <a:cs typeface="+mn-cs"/>
              </a:rPr>
              <a:t>IMS 3000 – Profiler 110 FX:</a:t>
            </a:r>
            <a:endParaRPr lang="en-GB" sz="1600" dirty="0"/>
          </a:p>
          <a:p>
            <a:pPr lvl="1">
              <a:buClr>
                <a:srgbClr val="E31139"/>
              </a:buClr>
            </a:pPr>
            <a:r>
              <a:rPr lang="en-GB" sz="1600" dirty="0"/>
              <a:t>Manual fixed-point measurement</a:t>
            </a:r>
          </a:p>
          <a:p>
            <a:pPr lvl="1">
              <a:buClr>
                <a:srgbClr val="E31139"/>
              </a:buClr>
            </a:pPr>
            <a:r>
              <a:rPr lang="en-GB" sz="1600" dirty="0"/>
              <a:t>Fixed-point accuracy +/- </a:t>
            </a:r>
            <a:r>
              <a:rPr lang="en-GB" sz="1600" dirty="0" smtClean="0"/>
              <a:t>3 mm</a:t>
            </a:r>
          </a:p>
          <a:p>
            <a:pPr lvl="1">
              <a:buClr>
                <a:srgbClr val="E31139"/>
              </a:buClr>
            </a:pPr>
            <a:r>
              <a:rPr lang="en-GB" sz="1600" dirty="0"/>
              <a:t>Visible red laser allowing </a:t>
            </a:r>
            <a:r>
              <a:rPr lang="en-GB" sz="1600" dirty="0" err="1"/>
              <a:t>reflectorless</a:t>
            </a:r>
            <a:r>
              <a:rPr lang="en-GB" sz="1600" dirty="0"/>
              <a:t> measurement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664804"/>
            <a:ext cx="2124237" cy="21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3789040"/>
            <a:ext cx="2196244" cy="220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52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79" descr="TRACK.png"/>
          <p:cNvPicPr>
            <a:picLocks noChangeAspect="1"/>
          </p:cNvPicPr>
          <p:nvPr/>
        </p:nvPicPr>
        <p:blipFill rotWithShape="1">
          <a:blip r:embed="rId2"/>
          <a:srcRect l="18033" b="50000"/>
          <a:stretch/>
        </p:blipFill>
        <p:spPr>
          <a:xfrm>
            <a:off x="5074309" y="4192625"/>
            <a:ext cx="4213691" cy="1432512"/>
          </a:xfrm>
          <a:prstGeom prst="rect">
            <a:avLst/>
          </a:prstGeom>
        </p:spPr>
      </p:pic>
      <p:pic>
        <p:nvPicPr>
          <p:cNvPr id="28" name="图片 79" descr="TRACK.png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4192732"/>
            <a:ext cx="5140722" cy="1432512"/>
          </a:xfrm>
          <a:prstGeom prst="rect">
            <a:avLst/>
          </a:prstGeom>
        </p:spPr>
      </p:pic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Measurement method (1) </a:t>
            </a:r>
            <a:br>
              <a:rPr lang="en-GB" dirty="0" smtClean="0"/>
            </a:br>
            <a:r>
              <a:rPr lang="en-GB" sz="1600" b="0" dirty="0"/>
              <a:t>I</a:t>
            </a:r>
            <a:r>
              <a:rPr lang="en-GB" sz="1600" b="0" dirty="0" smtClean="0"/>
              <a:t>MS 1000 / 3000 – Use cases 1+2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539750" y="1629409"/>
            <a:ext cx="8352730" cy="1799591"/>
          </a:xfrm>
        </p:spPr>
        <p:txBody>
          <a:bodyPr/>
          <a:lstStyle/>
          <a:p>
            <a:pPr lvl="1"/>
            <a:r>
              <a:rPr lang="en-US" altLang="zh-CN" dirty="0" smtClean="0"/>
              <a:t>Speed up to 5 km/h</a:t>
            </a:r>
          </a:p>
          <a:p>
            <a:pPr lvl="1"/>
            <a:r>
              <a:rPr lang="en-US" altLang="zh-CN" dirty="0" smtClean="0"/>
              <a:t>Start measuring at known stationing reference </a:t>
            </a:r>
            <a:r>
              <a:rPr lang="en-US" altLang="zh-CN" dirty="0"/>
              <a:t>(</a:t>
            </a:r>
            <a:r>
              <a:rPr lang="en-US" altLang="zh-CN" dirty="0" smtClean="0"/>
              <a:t>optional)</a:t>
            </a:r>
            <a:endParaRPr lang="en-US" altLang="zh-CN" dirty="0"/>
          </a:p>
          <a:p>
            <a:pPr lvl="1"/>
            <a:r>
              <a:rPr lang="en-US" altLang="zh-CN" dirty="0" smtClean="0"/>
              <a:t>Kinematic acquisition of inner track geometry</a:t>
            </a:r>
          </a:p>
          <a:p>
            <a:pPr lvl="1"/>
            <a:r>
              <a:rPr lang="en-US" altLang="zh-CN" dirty="0" smtClean="0"/>
              <a:t>Update of stationing references (if available/desired)</a:t>
            </a:r>
          </a:p>
          <a:p>
            <a:pPr lvl="1"/>
            <a:r>
              <a:rPr lang="en-GB" dirty="0">
                <a:solidFill>
                  <a:srgbClr val="000000"/>
                </a:solidFill>
                <a:sym typeface="Wingdings" panose="05000000000000000000" pitchFamily="2" charset="2"/>
              </a:rPr>
              <a:t>Inner track geometry accuracy: 1 mm for </a:t>
            </a:r>
            <a:r>
              <a:rPr lang="en-GB" dirty="0" smtClean="0">
                <a:solidFill>
                  <a:srgbClr val="000000"/>
                </a:solidFill>
                <a:sym typeface="Wingdings" panose="05000000000000000000" pitchFamily="2" charset="2"/>
              </a:rPr>
              <a:t>150 m </a:t>
            </a:r>
            <a:r>
              <a:rPr lang="en-GB" dirty="0">
                <a:solidFill>
                  <a:srgbClr val="000000"/>
                </a:solidFill>
                <a:sym typeface="Wingdings" panose="05000000000000000000" pitchFamily="2" charset="2"/>
              </a:rPr>
              <a:t>chord </a:t>
            </a:r>
            <a:r>
              <a:rPr lang="en-GB" dirty="0" smtClean="0">
                <a:solidFill>
                  <a:srgbClr val="000000"/>
                </a:solidFill>
                <a:sym typeface="Wingdings" panose="05000000000000000000" pitchFamily="2" charset="2"/>
              </a:rPr>
              <a:t>length</a:t>
            </a:r>
            <a:endParaRPr lang="en-GB" dirty="0"/>
          </a:p>
        </p:txBody>
      </p:sp>
      <p:pic>
        <p:nvPicPr>
          <p:cNvPr id="30" name="图片 8" descr="trolley TPS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07" y="4666964"/>
            <a:ext cx="491645" cy="564323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215516" y="3939443"/>
            <a:ext cx="375659" cy="612068"/>
            <a:chOff x="215516" y="3939443"/>
            <a:chExt cx="375659" cy="612068"/>
          </a:xfrm>
        </p:grpSpPr>
        <p:sp>
          <p:nvSpPr>
            <p:cNvPr id="3" name="Textfeld 2"/>
            <p:cNvSpPr txBox="1"/>
            <p:nvPr/>
          </p:nvSpPr>
          <p:spPr>
            <a:xfrm>
              <a:off x="215516" y="3939443"/>
              <a:ext cx="37565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800" dirty="0" smtClean="0"/>
                <a:t>KM</a:t>
              </a:r>
            </a:p>
            <a:p>
              <a:pPr algn="ctr"/>
              <a:r>
                <a:rPr lang="de-CH" sz="800" dirty="0" smtClean="0"/>
                <a:t>127</a:t>
              </a:r>
            </a:p>
            <a:p>
              <a:pPr algn="ctr"/>
              <a:r>
                <a:rPr lang="de-CH" sz="800" dirty="0"/>
                <a:t>1</a:t>
              </a:r>
            </a:p>
          </p:txBody>
        </p:sp>
        <p:cxnSp>
          <p:nvCxnSpPr>
            <p:cNvPr id="5" name="Gerade Verbindung 4"/>
            <p:cNvCxnSpPr/>
            <p:nvPr/>
          </p:nvCxnSpPr>
          <p:spPr bwMode="auto">
            <a:xfrm>
              <a:off x="403345" y="4401108"/>
              <a:ext cx="0" cy="15040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uppieren 34"/>
          <p:cNvGrpSpPr/>
          <p:nvPr/>
        </p:nvGrpSpPr>
        <p:grpSpPr>
          <a:xfrm>
            <a:off x="2100794" y="3940371"/>
            <a:ext cx="375659" cy="612068"/>
            <a:chOff x="215516" y="3939443"/>
            <a:chExt cx="375659" cy="612068"/>
          </a:xfrm>
        </p:grpSpPr>
        <p:sp>
          <p:nvSpPr>
            <p:cNvPr id="36" name="Textfeld 35"/>
            <p:cNvSpPr txBox="1"/>
            <p:nvPr/>
          </p:nvSpPr>
          <p:spPr>
            <a:xfrm>
              <a:off x="215516" y="3939443"/>
              <a:ext cx="37565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800" dirty="0" smtClean="0"/>
                <a:t>KM</a:t>
              </a:r>
            </a:p>
            <a:p>
              <a:pPr algn="ctr"/>
              <a:r>
                <a:rPr lang="de-CH" sz="800" dirty="0" smtClean="0"/>
                <a:t>127</a:t>
              </a:r>
            </a:p>
            <a:p>
              <a:pPr algn="ctr"/>
              <a:r>
                <a:rPr lang="de-CH" sz="800" dirty="0" smtClean="0"/>
                <a:t>2</a:t>
              </a:r>
              <a:endParaRPr lang="de-CH" sz="800" dirty="0"/>
            </a:p>
          </p:txBody>
        </p:sp>
        <p:cxnSp>
          <p:nvCxnSpPr>
            <p:cNvPr id="37" name="Gerade Verbindung 36"/>
            <p:cNvCxnSpPr/>
            <p:nvPr/>
          </p:nvCxnSpPr>
          <p:spPr bwMode="auto">
            <a:xfrm>
              <a:off x="403345" y="4401108"/>
              <a:ext cx="0" cy="15040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uppieren 37"/>
          <p:cNvGrpSpPr/>
          <p:nvPr/>
        </p:nvGrpSpPr>
        <p:grpSpPr>
          <a:xfrm>
            <a:off x="3995936" y="3940371"/>
            <a:ext cx="375659" cy="612068"/>
            <a:chOff x="215516" y="3939443"/>
            <a:chExt cx="375659" cy="612068"/>
          </a:xfrm>
        </p:grpSpPr>
        <p:sp>
          <p:nvSpPr>
            <p:cNvPr id="39" name="Textfeld 38"/>
            <p:cNvSpPr txBox="1"/>
            <p:nvPr/>
          </p:nvSpPr>
          <p:spPr>
            <a:xfrm>
              <a:off x="215516" y="3939443"/>
              <a:ext cx="37565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800" dirty="0" smtClean="0"/>
                <a:t>KM</a:t>
              </a:r>
            </a:p>
            <a:p>
              <a:pPr algn="ctr"/>
              <a:r>
                <a:rPr lang="de-CH" sz="800" dirty="0" smtClean="0"/>
                <a:t>127</a:t>
              </a:r>
            </a:p>
            <a:p>
              <a:pPr algn="ctr"/>
              <a:r>
                <a:rPr lang="de-CH" sz="800" dirty="0"/>
                <a:t>3</a:t>
              </a:r>
            </a:p>
          </p:txBody>
        </p:sp>
        <p:cxnSp>
          <p:nvCxnSpPr>
            <p:cNvPr id="40" name="Gerade Verbindung 39"/>
            <p:cNvCxnSpPr/>
            <p:nvPr/>
          </p:nvCxnSpPr>
          <p:spPr bwMode="auto">
            <a:xfrm>
              <a:off x="403345" y="4401108"/>
              <a:ext cx="0" cy="15040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uppieren 40"/>
          <p:cNvGrpSpPr/>
          <p:nvPr/>
        </p:nvGrpSpPr>
        <p:grpSpPr>
          <a:xfrm>
            <a:off x="6248569" y="3940371"/>
            <a:ext cx="375659" cy="612068"/>
            <a:chOff x="215516" y="3939443"/>
            <a:chExt cx="375659" cy="612068"/>
          </a:xfrm>
        </p:grpSpPr>
        <p:sp>
          <p:nvSpPr>
            <p:cNvPr id="42" name="Textfeld 41"/>
            <p:cNvSpPr txBox="1"/>
            <p:nvPr/>
          </p:nvSpPr>
          <p:spPr>
            <a:xfrm>
              <a:off x="215516" y="3939443"/>
              <a:ext cx="37565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800" dirty="0" smtClean="0"/>
                <a:t>KM</a:t>
              </a:r>
            </a:p>
            <a:p>
              <a:pPr algn="ctr"/>
              <a:r>
                <a:rPr lang="de-CH" sz="800" dirty="0" smtClean="0"/>
                <a:t>127</a:t>
              </a:r>
            </a:p>
            <a:p>
              <a:pPr algn="ctr"/>
              <a:r>
                <a:rPr lang="de-CH" sz="800" dirty="0" smtClean="0"/>
                <a:t>4</a:t>
              </a:r>
              <a:endParaRPr lang="de-CH" sz="800" dirty="0"/>
            </a:p>
          </p:txBody>
        </p:sp>
        <p:cxnSp>
          <p:nvCxnSpPr>
            <p:cNvPr id="43" name="Gerade Verbindung 42"/>
            <p:cNvCxnSpPr/>
            <p:nvPr/>
          </p:nvCxnSpPr>
          <p:spPr bwMode="auto">
            <a:xfrm>
              <a:off x="403345" y="4401108"/>
              <a:ext cx="0" cy="15040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uppieren 43"/>
          <p:cNvGrpSpPr/>
          <p:nvPr/>
        </p:nvGrpSpPr>
        <p:grpSpPr>
          <a:xfrm>
            <a:off x="8156781" y="3940371"/>
            <a:ext cx="375659" cy="612068"/>
            <a:chOff x="215516" y="3939443"/>
            <a:chExt cx="375659" cy="612068"/>
          </a:xfrm>
        </p:grpSpPr>
        <p:sp>
          <p:nvSpPr>
            <p:cNvPr id="45" name="Textfeld 44"/>
            <p:cNvSpPr txBox="1"/>
            <p:nvPr/>
          </p:nvSpPr>
          <p:spPr>
            <a:xfrm>
              <a:off x="215516" y="3939443"/>
              <a:ext cx="37565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800" dirty="0" smtClean="0"/>
                <a:t>KM</a:t>
              </a:r>
            </a:p>
            <a:p>
              <a:pPr algn="ctr"/>
              <a:r>
                <a:rPr lang="de-CH" sz="800" dirty="0" smtClean="0"/>
                <a:t>127</a:t>
              </a:r>
            </a:p>
            <a:p>
              <a:pPr algn="ctr"/>
              <a:r>
                <a:rPr lang="de-CH" sz="800" dirty="0" smtClean="0"/>
                <a:t>5</a:t>
              </a:r>
              <a:endParaRPr lang="de-CH" sz="800" dirty="0"/>
            </a:p>
          </p:txBody>
        </p:sp>
        <p:cxnSp>
          <p:nvCxnSpPr>
            <p:cNvPr id="46" name="Gerade Verbindung 45"/>
            <p:cNvCxnSpPr/>
            <p:nvPr/>
          </p:nvCxnSpPr>
          <p:spPr bwMode="auto">
            <a:xfrm>
              <a:off x="403345" y="4401108"/>
              <a:ext cx="0" cy="15040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Rechteck 10"/>
          <p:cNvSpPr/>
          <p:nvPr/>
        </p:nvSpPr>
        <p:spPr bwMode="auto">
          <a:xfrm>
            <a:off x="215516" y="5373216"/>
            <a:ext cx="8316924" cy="2519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直接连接符 72"/>
          <p:cNvCxnSpPr/>
          <p:nvPr/>
        </p:nvCxnSpPr>
        <p:spPr>
          <a:xfrm>
            <a:off x="6435245" y="3717032"/>
            <a:ext cx="1153" cy="21602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72"/>
          <p:cNvCxnSpPr/>
          <p:nvPr/>
        </p:nvCxnSpPr>
        <p:spPr>
          <a:xfrm>
            <a:off x="2288130" y="3717032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63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89172E-6 L 0.45209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08 -0.00093 L 0.82396 -0.00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Measurement method (2)</a:t>
            </a:r>
            <a:br>
              <a:rPr lang="en-GB" dirty="0" smtClean="0"/>
            </a:br>
            <a:r>
              <a:rPr lang="en-GB" sz="1600" b="0" dirty="0"/>
              <a:t>I</a:t>
            </a:r>
            <a:r>
              <a:rPr lang="en-GB" sz="1600" b="0" dirty="0" smtClean="0"/>
              <a:t>MS 1000 / 3000 – Use case 3 + 4 b)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7" name="Rectangle 125"/>
          <p:cNvSpPr/>
          <p:nvPr/>
        </p:nvSpPr>
        <p:spPr bwMode="auto">
          <a:xfrm>
            <a:off x="6435244" y="4548948"/>
            <a:ext cx="1953180" cy="720080"/>
          </a:xfrm>
          <a:prstGeom prst="rect">
            <a:avLst/>
          </a:prstGeom>
          <a:solidFill>
            <a:srgbClr val="66FF33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128"/>
          <p:cNvSpPr/>
          <p:nvPr/>
        </p:nvSpPr>
        <p:spPr bwMode="auto">
          <a:xfrm>
            <a:off x="4201153" y="4548948"/>
            <a:ext cx="2234090" cy="720080"/>
          </a:xfrm>
          <a:prstGeom prst="rect">
            <a:avLst/>
          </a:prstGeom>
          <a:solidFill>
            <a:srgbClr val="66FF33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内容占位符 2"/>
          <p:cNvSpPr>
            <a:spLocks noGrp="1"/>
          </p:cNvSpPr>
          <p:nvPr>
            <p:ph idx="1"/>
          </p:nvPr>
        </p:nvSpPr>
        <p:spPr>
          <a:xfrm>
            <a:off x="539750" y="1629409"/>
            <a:ext cx="8352730" cy="2411659"/>
          </a:xfrm>
        </p:spPr>
        <p:txBody>
          <a:bodyPr/>
          <a:lstStyle/>
          <a:p>
            <a:pPr lvl="1"/>
            <a:r>
              <a:rPr lang="en-US" altLang="zh-CN" dirty="0" smtClean="0"/>
              <a:t>Speed up to 4 km/h</a:t>
            </a:r>
          </a:p>
          <a:p>
            <a:pPr lvl="1"/>
            <a:r>
              <a:rPr lang="en-US" altLang="zh-CN" dirty="0" smtClean="0"/>
              <a:t>Start measuring at known 3D CP or newly established CP</a:t>
            </a:r>
          </a:p>
          <a:p>
            <a:pPr lvl="1"/>
            <a:r>
              <a:rPr lang="en-US" altLang="zh-CN" dirty="0"/>
              <a:t>M</a:t>
            </a:r>
            <a:r>
              <a:rPr lang="en-US" altLang="zh-CN" dirty="0" smtClean="0"/>
              <a:t>easure offsets to CPs using P110 / TPS</a:t>
            </a:r>
            <a:endParaRPr lang="zh-CN" altLang="zh-CN" dirty="0" smtClean="0"/>
          </a:p>
          <a:p>
            <a:pPr lvl="1"/>
            <a:r>
              <a:rPr lang="en-US" altLang="zh-CN" dirty="0" smtClean="0"/>
              <a:t>Kinematic data acquisition, exception: short stops for CP measurements</a:t>
            </a:r>
            <a:endParaRPr lang="zh-CN" altLang="zh-CN" dirty="0" smtClean="0"/>
          </a:p>
          <a:p>
            <a:pPr lvl="1"/>
            <a:r>
              <a:rPr lang="en-US" altLang="zh-CN" dirty="0" smtClean="0"/>
              <a:t>Process track data with 3D CPs or newly established CPs</a:t>
            </a:r>
            <a:endParaRPr lang="zh-CN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50" name="Rectangle 142"/>
          <p:cNvSpPr/>
          <p:nvPr/>
        </p:nvSpPr>
        <p:spPr bwMode="auto">
          <a:xfrm>
            <a:off x="2303656" y="4548948"/>
            <a:ext cx="1897497" cy="720080"/>
          </a:xfrm>
          <a:prstGeom prst="rect">
            <a:avLst/>
          </a:prstGeom>
          <a:solidFill>
            <a:srgbClr val="66FF33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1" name="Group 143"/>
          <p:cNvGrpSpPr/>
          <p:nvPr/>
        </p:nvGrpSpPr>
        <p:grpSpPr>
          <a:xfrm>
            <a:off x="0" y="4192625"/>
            <a:ext cx="9288000" cy="1432619"/>
            <a:chOff x="0" y="3503729"/>
            <a:chExt cx="9288000" cy="1432619"/>
          </a:xfrm>
        </p:grpSpPr>
        <p:pic>
          <p:nvPicPr>
            <p:cNvPr id="52" name="图片 79" descr="TRACK.png"/>
            <p:cNvPicPr>
              <a:picLocks noChangeAspect="1"/>
            </p:cNvPicPr>
            <p:nvPr/>
          </p:nvPicPr>
          <p:blipFill rotWithShape="1">
            <a:blip r:embed="rId2"/>
            <a:srcRect b="50000"/>
            <a:stretch/>
          </p:blipFill>
          <p:spPr>
            <a:xfrm>
              <a:off x="0" y="3503836"/>
              <a:ext cx="5140722" cy="1432512"/>
            </a:xfrm>
            <a:prstGeom prst="rect">
              <a:avLst/>
            </a:prstGeom>
          </p:spPr>
        </p:pic>
        <p:pic>
          <p:nvPicPr>
            <p:cNvPr id="53" name="图片 79" descr="TRACK.png"/>
            <p:cNvPicPr>
              <a:picLocks noChangeAspect="1"/>
            </p:cNvPicPr>
            <p:nvPr/>
          </p:nvPicPr>
          <p:blipFill rotWithShape="1">
            <a:blip r:embed="rId2"/>
            <a:srcRect l="18033" b="50000"/>
            <a:stretch/>
          </p:blipFill>
          <p:spPr>
            <a:xfrm>
              <a:off x="5074309" y="3503729"/>
              <a:ext cx="4213691" cy="1432512"/>
            </a:xfrm>
            <a:prstGeom prst="rect">
              <a:avLst/>
            </a:prstGeom>
          </p:spPr>
        </p:pic>
      </p:grpSp>
      <p:pic>
        <p:nvPicPr>
          <p:cNvPr id="54" name="图片 8" descr="trolley TPS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07" y="4666964"/>
            <a:ext cx="491645" cy="564323"/>
          </a:xfrm>
          <a:prstGeom prst="rect">
            <a:avLst/>
          </a:prstGeom>
        </p:spPr>
      </p:pic>
      <p:cxnSp>
        <p:nvCxnSpPr>
          <p:cNvPr id="55" name="直接连接符 72"/>
          <p:cNvCxnSpPr/>
          <p:nvPr/>
        </p:nvCxnSpPr>
        <p:spPr>
          <a:xfrm>
            <a:off x="2288129" y="5041032"/>
            <a:ext cx="1" cy="397041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72"/>
          <p:cNvCxnSpPr/>
          <p:nvPr/>
        </p:nvCxnSpPr>
        <p:spPr>
          <a:xfrm flipH="1">
            <a:off x="4185625" y="5041031"/>
            <a:ext cx="1" cy="39600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72"/>
          <p:cNvCxnSpPr/>
          <p:nvPr/>
        </p:nvCxnSpPr>
        <p:spPr>
          <a:xfrm flipH="1">
            <a:off x="6435243" y="5025229"/>
            <a:ext cx="1" cy="39600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22196" y="4046875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58" name="Textfeld 57"/>
          <p:cNvSpPr txBox="1"/>
          <p:nvPr/>
        </p:nvSpPr>
        <p:spPr>
          <a:xfrm>
            <a:off x="140081" y="5625137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59" name="Textfeld 58"/>
          <p:cNvSpPr txBox="1"/>
          <p:nvPr/>
        </p:nvSpPr>
        <p:spPr>
          <a:xfrm>
            <a:off x="2007443" y="4046874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60" name="Textfeld 59"/>
          <p:cNvSpPr txBox="1"/>
          <p:nvPr/>
        </p:nvSpPr>
        <p:spPr>
          <a:xfrm>
            <a:off x="2007443" y="5625693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61" name="Textfeld 60"/>
          <p:cNvSpPr txBox="1"/>
          <p:nvPr/>
        </p:nvSpPr>
        <p:spPr>
          <a:xfrm>
            <a:off x="3904939" y="4032594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62" name="Textfeld 61"/>
          <p:cNvSpPr txBox="1"/>
          <p:nvPr/>
        </p:nvSpPr>
        <p:spPr>
          <a:xfrm>
            <a:off x="3904939" y="5625693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63" name="Textfeld 62"/>
          <p:cNvSpPr txBox="1"/>
          <p:nvPr/>
        </p:nvSpPr>
        <p:spPr>
          <a:xfrm>
            <a:off x="6154558" y="4032593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64" name="Textfeld 63"/>
          <p:cNvSpPr txBox="1"/>
          <p:nvPr/>
        </p:nvSpPr>
        <p:spPr>
          <a:xfrm>
            <a:off x="6154557" y="5625244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65" name="Textfeld 64"/>
          <p:cNvSpPr txBox="1"/>
          <p:nvPr/>
        </p:nvSpPr>
        <p:spPr>
          <a:xfrm>
            <a:off x="8064388" y="4046873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sp>
        <p:nvSpPr>
          <p:cNvPr id="66" name="Textfeld 65"/>
          <p:cNvSpPr txBox="1"/>
          <p:nvPr/>
        </p:nvSpPr>
        <p:spPr>
          <a:xfrm>
            <a:off x="8064388" y="5625136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3D CP</a:t>
            </a:r>
            <a:endParaRPr lang="de-CH" sz="1000" dirty="0"/>
          </a:p>
        </p:txBody>
      </p: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27989"/>
              </p:ext>
            </p:extLst>
          </p:nvPr>
        </p:nvGraphicFramePr>
        <p:xfrm>
          <a:off x="2663788" y="5203656"/>
          <a:ext cx="3901292" cy="1249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05282"/>
                <a:gridCol w="1996010"/>
              </a:tblGrid>
              <a:tr h="344056"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>
                          <a:solidFill>
                            <a:schemeClr val="tx1"/>
                          </a:solidFill>
                        </a:rPr>
                        <a:t>Repeat </a:t>
                      </a:r>
                      <a:r>
                        <a:rPr lang="de-CH" sz="1200" b="1" dirty="0" err="1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r>
                        <a:rPr lang="de-CH" sz="1200" b="1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de-CH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>
                          <a:solidFill>
                            <a:schemeClr val="tx1"/>
                          </a:solidFill>
                        </a:rPr>
                        <a:t>CP </a:t>
                      </a:r>
                      <a:r>
                        <a:rPr lang="de-CH" sz="1200" b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de-CH" sz="1200" b="1" baseline="0" dirty="0" err="1" smtClean="0">
                          <a:solidFill>
                            <a:schemeClr val="tx1"/>
                          </a:solidFill>
                        </a:rPr>
                        <a:t>nterval</a:t>
                      </a:r>
                      <a:r>
                        <a:rPr lang="de-CH" sz="1200" b="1" baseline="0" dirty="0" smtClean="0">
                          <a:solidFill>
                            <a:schemeClr val="tx1"/>
                          </a:solidFill>
                        </a:rPr>
                        <a:t> [m]</a:t>
                      </a:r>
                      <a:endParaRPr lang="de-CH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6984"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+/-</a:t>
                      </a:r>
                      <a:r>
                        <a:rPr lang="de-CH" sz="1200" b="1" baseline="0" dirty="0" smtClean="0"/>
                        <a:t> 1</a:t>
                      </a:r>
                      <a:endParaRPr lang="de-CH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&lt; 60 m</a:t>
                      </a:r>
                      <a:endParaRPr lang="de-CH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+/- 2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&lt; 120 m</a:t>
                      </a:r>
                      <a:endParaRPr lang="de-CH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+/- 5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&lt; 300 m</a:t>
                      </a:r>
                      <a:endParaRPr lang="de-CH" sz="12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52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81481E-6 L 0.20903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78 -4.81481E-6 L 0.45278 -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78 -4.81481E-6 L 0.66927 -4.8148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Measurement method </a:t>
            </a:r>
            <a:r>
              <a:rPr lang="en-GB" dirty="0" smtClean="0"/>
              <a:t>(3)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b="0" dirty="0"/>
              <a:t>I</a:t>
            </a:r>
            <a:r>
              <a:rPr lang="en-GB" sz="1600" b="0" dirty="0" smtClean="0"/>
              <a:t>MS 1000 / 3000 – Use case </a:t>
            </a:r>
            <a:r>
              <a:rPr lang="en-GB" sz="1600" b="0" dirty="0" smtClean="0"/>
              <a:t>4 </a:t>
            </a:r>
            <a:r>
              <a:rPr lang="en-GB" sz="1600" b="0" dirty="0" smtClean="0"/>
              <a:t>b)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28" name="Inhaltsplatzhalter 2"/>
          <p:cNvSpPr>
            <a:spLocks noGrp="1"/>
          </p:cNvSpPr>
          <p:nvPr>
            <p:ph idx="1"/>
          </p:nvPr>
        </p:nvSpPr>
        <p:spPr>
          <a:xfrm>
            <a:off x="547701" y="1645917"/>
            <a:ext cx="3960814" cy="3959225"/>
          </a:xfrm>
        </p:spPr>
        <p:txBody>
          <a:bodyPr/>
          <a:lstStyle/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of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igh accuracy inner track geometry coming from IMU</a:t>
            </a:r>
          </a:p>
          <a:p>
            <a:pPr lvl="2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absolute position from GNSS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As-built survey in absolute coordinate system without any given design data (alignment/CPs)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of control points during initial survey</a:t>
            </a:r>
          </a:p>
          <a:p>
            <a:pPr lvl="1">
              <a:buFont typeface="Wingdings"/>
              <a:buChar char="à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Simple preparation of future maintenance tasks</a:t>
            </a:r>
          </a:p>
          <a:p>
            <a:pPr lvl="1">
              <a:buFont typeface="Wingdings"/>
              <a:buChar char="à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BIM/CAD compatibility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5667" r="22989" b="14133"/>
          <a:stretch/>
        </p:blipFill>
        <p:spPr>
          <a:xfrm>
            <a:off x="4623640" y="1645372"/>
            <a:ext cx="4002170" cy="3528392"/>
          </a:xfrm>
          <a:prstGeom prst="rect">
            <a:avLst/>
          </a:prstGeom>
        </p:spPr>
      </p:pic>
      <p:sp>
        <p:nvSpPr>
          <p:cNvPr id="30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4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rgbClr val="969696"/>
                </a:solidFill>
              </a:rPr>
              <a:t>Amberg IMS Survey</a:t>
            </a:r>
            <a:endParaRPr lang="en-GB" sz="1400" dirty="0" smtClean="0">
              <a:solidFill>
                <a:srgbClr val="969696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Data processing, analysis and reporting/export </a:t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3959225"/>
          </a:xfrm>
          <a:noFill/>
        </p:spPr>
        <p:txBody>
          <a:bodyPr/>
          <a:lstStyle/>
          <a:p>
            <a:pPr lvl="1" eaLnBrk="1" hangingPunct="1">
              <a:tabLst>
                <a:tab pos="304800" algn="l"/>
              </a:tabLst>
            </a:pPr>
            <a:r>
              <a:rPr lang="en-GB" dirty="0"/>
              <a:t>Simple data flow from measurement computer back into office project thanks to given sub-folder structure</a:t>
            </a:r>
          </a:p>
          <a:p>
            <a:pPr lvl="1" eaLnBrk="1" hangingPunct="1">
              <a:tabLst>
                <a:tab pos="304800" algn="l"/>
              </a:tabLst>
            </a:pPr>
            <a:r>
              <a:rPr lang="en-GB" dirty="0"/>
              <a:t>Merging of independent measurement sequences (from different systems and / or different jobs) into one application for further </a:t>
            </a:r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Fully automated data processing </a:t>
            </a:r>
          </a:p>
          <a:p>
            <a:pPr lvl="1"/>
            <a:r>
              <a:rPr lang="en-GB" dirty="0" smtClean="0"/>
              <a:t>Data analysis, visualisation, reporting and exporting in existing</a:t>
            </a:r>
            <a:br>
              <a:rPr lang="en-GB" dirty="0" smtClean="0"/>
            </a:br>
            <a:r>
              <a:rPr lang="en-GB" dirty="0" smtClean="0"/>
              <a:t>Amberg Rail track applications</a:t>
            </a:r>
          </a:p>
          <a:p>
            <a:pPr lvl="1"/>
            <a:r>
              <a:rPr lang="en-GB" dirty="0" smtClean="0"/>
              <a:t>Support of different export formats like ASCII, DXF, </a:t>
            </a:r>
            <a:r>
              <a:rPr lang="en-GB" dirty="0" err="1" smtClean="0"/>
              <a:t>LandXML</a:t>
            </a:r>
            <a:endParaRPr lang="en-GB" dirty="0"/>
          </a:p>
          <a:p>
            <a:pPr lvl="1"/>
            <a:r>
              <a:rPr lang="en-GB" dirty="0" smtClean="0">
                <a:sym typeface="Wingdings" pitchFamily="2" charset="2"/>
              </a:rPr>
              <a:t>Use of Track Geometry Record (TGR) application for assessments</a:t>
            </a:r>
          </a:p>
          <a:p>
            <a:pPr marL="7938" lvl="1" indent="0">
              <a:buNone/>
            </a:pPr>
            <a:endParaRPr lang="en-GB" dirty="0" smtClean="0"/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35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TGR add-on</a:t>
            </a:r>
            <a:br>
              <a:rPr lang="en-GB" dirty="0" smtClean="0"/>
            </a:br>
            <a:r>
              <a:rPr lang="en-GB" sz="1600" b="0" dirty="0" smtClean="0"/>
              <a:t>Analysis – Reporting – Exporting</a:t>
            </a:r>
            <a:endParaRPr lang="de-CH" sz="16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520825"/>
            <a:ext cx="4032250" cy="4284663"/>
          </a:xfrm>
        </p:spPr>
        <p:txBody>
          <a:bodyPr/>
          <a:lstStyle/>
          <a:p>
            <a:pPr marL="0" indent="0"/>
            <a:r>
              <a:rPr lang="en-GB" dirty="0" smtClean="0"/>
              <a:t>TGR – Track geometry record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</a:rPr>
              <a:t>Add-on for extended track geometry analysis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</a:rPr>
              <a:t>More than 80 track parameter incl.</a:t>
            </a:r>
          </a:p>
          <a:p>
            <a:pPr marL="523876" lvl="1" indent="-265113"/>
            <a:r>
              <a:rPr lang="en-GB" dirty="0" smtClean="0"/>
              <a:t>Gauge, cross level (cant), twist, curvature, </a:t>
            </a:r>
            <a:r>
              <a:rPr lang="en-GB" dirty="0" err="1" smtClean="0"/>
              <a:t>versines</a:t>
            </a:r>
            <a:r>
              <a:rPr lang="en-GB" dirty="0" smtClean="0"/>
              <a:t>, </a:t>
            </a:r>
            <a:r>
              <a:rPr lang="en-GB" dirty="0" err="1" smtClean="0"/>
              <a:t>a.o.</a:t>
            </a:r>
            <a:endParaRPr lang="en-GB" dirty="0" smtClean="0"/>
          </a:p>
          <a:p>
            <a:pPr marL="523876" lvl="1" indent="-265113"/>
            <a:r>
              <a:rPr lang="en-GB" dirty="0" smtClean="0"/>
              <a:t>Nominal-actual deviations </a:t>
            </a:r>
          </a:p>
          <a:p>
            <a:pPr marL="523876" lvl="1" indent="-265113"/>
            <a:r>
              <a:rPr lang="en-GB" b="0" dirty="0" smtClean="0">
                <a:solidFill>
                  <a:schemeClr val="tx1"/>
                </a:solidFill>
              </a:rPr>
              <a:t>Change of deviations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</a:rPr>
              <a:t>Graphically presented as configurable measuring trace</a:t>
            </a:r>
          </a:p>
          <a:p>
            <a:pPr marL="265113" indent="-265113">
              <a:buFont typeface="Wingdings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</a:rPr>
              <a:t>Comprehensive reporting incl. scaled diagram plots</a:t>
            </a: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896036" y="260648"/>
            <a:ext cx="3987540" cy="2880283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3"/>
          <a:stretch>
            <a:fillRect/>
          </a:stretch>
        </p:blipFill>
        <p:spPr>
          <a:xfrm>
            <a:off x="4913549" y="3162703"/>
            <a:ext cx="3970028" cy="2939321"/>
          </a:xfrm>
          <a:prstGeom prst="rect">
            <a:avLst/>
          </a:prstGeom>
        </p:spPr>
      </p:pic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smtClean="0">
                <a:solidFill>
                  <a:srgbClr val="969696"/>
                </a:solidFill>
              </a:rPr>
              <a:t>Amberg IMS Survey</a:t>
            </a:r>
            <a:endParaRPr lang="en-GB" sz="1400" dirty="0" smtClean="0">
              <a:solidFill>
                <a:srgbClr val="969696"/>
              </a:solidFill>
            </a:endParaRPr>
          </a:p>
        </p:txBody>
      </p:sp>
      <p:sp>
        <p:nvSpPr>
          <p:cNvPr id="11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1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47558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7" r="5054"/>
          <a:stretch/>
        </p:blipFill>
        <p:spPr bwMode="auto">
          <a:xfrm>
            <a:off x="0" y="3573"/>
            <a:ext cx="9144001" cy="537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5587" name="Rectangle 3"/>
          <p:cNvSpPr>
            <a:spLocks noChangeArrowheads="1"/>
          </p:cNvSpPr>
          <p:nvPr/>
        </p:nvSpPr>
        <p:spPr bwMode="auto">
          <a:xfrm>
            <a:off x="1" y="0"/>
            <a:ext cx="9144000" cy="5373689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  <a:effectLst/>
          <a:extLst/>
        </p:spPr>
        <p:txBody>
          <a:bodyPr wrap="square" lIns="468000" tIns="0" rIns="0" bIns="0" anchor="t" anchorCtr="0">
            <a:noAutofit/>
          </a:bodyPr>
          <a:lstStyle/>
          <a:p>
            <a:pPr eaLnBrk="1" hangingPunct="1"/>
            <a:endParaRPr lang="en-GB" sz="3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88" y="692150"/>
            <a:ext cx="9144000" cy="1080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468000" tIns="0" rIns="0" bIns="0" anchor="t" anchorCtr="0">
            <a:noAutofit/>
          </a:bodyPr>
          <a:lstStyle/>
          <a:p>
            <a:pPr eaLnBrk="1" hangingPunct="1"/>
            <a:r>
              <a:rPr lang="en-GB" sz="3400" b="1" dirty="0" smtClean="0">
                <a:solidFill>
                  <a:srgbClr val="FFFFFF"/>
                </a:solidFill>
                <a:latin typeface="Arial"/>
              </a:rPr>
              <a:t>Amberg Rail 3.0</a:t>
            </a:r>
          </a:p>
          <a:p>
            <a:pPr eaLnBrk="1" hangingPunct="1"/>
            <a:r>
              <a:rPr lang="en-GB" sz="3400" b="1" dirty="0" smtClean="0">
                <a:solidFill>
                  <a:srgbClr val="FFFFFF"/>
                </a:solidFill>
                <a:latin typeface="Arial"/>
              </a:rPr>
              <a:t>Railway Surveying for Professionals</a:t>
            </a:r>
            <a:endParaRPr lang="en-GB" sz="3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9552" y="5478906"/>
            <a:ext cx="4644516" cy="61439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E2003B"/>
              </a:buClr>
            </a:pPr>
            <a:r>
              <a:rPr lang="en-US" dirty="0" smtClean="0">
                <a:solidFill>
                  <a:srgbClr val="000000"/>
                </a:solidFill>
              </a:rPr>
              <a:t>www.ambergtechnologies.com</a:t>
            </a:r>
          </a:p>
          <a:p>
            <a:pPr eaLnBrk="1" hangingPunct="1">
              <a:spcBef>
                <a:spcPct val="20000"/>
              </a:spcBef>
              <a:buClr>
                <a:srgbClr val="E2003B"/>
              </a:buClr>
            </a:pPr>
            <a:r>
              <a:rPr lang="en-US" dirty="0" smtClean="0">
                <a:solidFill>
                  <a:srgbClr val="000000"/>
                </a:solidFill>
              </a:rPr>
              <a:t>e-mail</a:t>
            </a:r>
            <a:r>
              <a:rPr lang="en-US" dirty="0">
                <a:solidFill>
                  <a:srgbClr val="000000"/>
                </a:solidFill>
              </a:rPr>
              <a:t>: rail@amberg.ch </a:t>
            </a:r>
            <a:r>
              <a:rPr lang="en-US" dirty="0" smtClean="0">
                <a:solidFill>
                  <a:srgbClr val="000000"/>
                </a:solidFill>
              </a:rPr>
              <a:t>/ support.rail@amberg.ch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29880" y="3313932"/>
            <a:ext cx="80645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696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69696"/>
                </a:solidFill>
                <a:latin typeface="Arial" charset="0"/>
              </a:defRPr>
            </a:lvl9pPr>
          </a:lstStyle>
          <a:p>
            <a:r>
              <a:rPr lang="en-GB" sz="4800" b="0" dirty="0" smtClean="0">
                <a:solidFill>
                  <a:srgbClr val="FFFFFF"/>
                </a:solidFill>
                <a:ea typeface="ＭＳ Ｐゴシック" pitchFamily="34" charset="-128"/>
              </a:rPr>
              <a:t>How can we help you?</a:t>
            </a:r>
          </a:p>
        </p:txBody>
      </p:sp>
      <p:sp>
        <p:nvSpPr>
          <p:cNvPr id="12" name="Rechteck 11"/>
          <p:cNvSpPr/>
          <p:nvPr/>
        </p:nvSpPr>
        <p:spPr>
          <a:xfrm>
            <a:off x="468313" y="4757082"/>
            <a:ext cx="8207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  <a:ea typeface="ＭＳ Ｐゴシック" pitchFamily="34" charset="-128"/>
              </a:rPr>
              <a:t>Please contact </a:t>
            </a:r>
            <a:r>
              <a:rPr lang="en-GB" sz="2000" dirty="0" smtClean="0">
                <a:solidFill>
                  <a:srgbClr val="FFFFFF"/>
                </a:solidFill>
                <a:ea typeface="ＭＳ Ｐゴシック" pitchFamily="34" charset="-128"/>
              </a:rPr>
              <a:t>Amberg Technologies or our local distribution partner:</a:t>
            </a:r>
            <a:endParaRPr lang="en-GB" sz="20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84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smtClean="0">
                <a:solidFill>
                  <a:srgbClr val="969696"/>
                </a:solidFill>
              </a:rPr>
              <a:t>Amberg IMS Survey</a:t>
            </a:r>
            <a:endParaRPr lang="en-GB" sz="1400" dirty="0" smtClean="0">
              <a:solidFill>
                <a:srgbClr val="969696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Content </a:t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7308043" cy="3959225"/>
          </a:xfrm>
          <a:noFill/>
        </p:spPr>
        <p:txBody>
          <a:bodyPr/>
          <a:lstStyle/>
          <a:p>
            <a:pPr marL="185738" indent="-185738" eaLnBrk="1" hangingPunct="1"/>
            <a:endParaRPr lang="en-GB" dirty="0" smtClean="0"/>
          </a:p>
          <a:p>
            <a:pPr lvl="1"/>
            <a:r>
              <a:rPr lang="en-GB" dirty="0" smtClean="0"/>
              <a:t>Starting point</a:t>
            </a:r>
          </a:p>
          <a:p>
            <a:pPr lvl="1"/>
            <a:r>
              <a:rPr lang="en-GB" dirty="0" smtClean="0"/>
              <a:t>What is IMS Survey?</a:t>
            </a:r>
          </a:p>
          <a:p>
            <a:pPr lvl="1"/>
            <a:r>
              <a:rPr lang="en-GB" dirty="0" smtClean="0"/>
              <a:t>Different use cases</a:t>
            </a:r>
          </a:p>
          <a:p>
            <a:pPr lvl="1"/>
            <a:r>
              <a:rPr lang="en-GB" dirty="0" smtClean="0"/>
              <a:t>System configurations</a:t>
            </a:r>
          </a:p>
          <a:p>
            <a:pPr lvl="1"/>
            <a:r>
              <a:rPr lang="en-GB" dirty="0" smtClean="0"/>
              <a:t>Measurement workflows</a:t>
            </a:r>
          </a:p>
          <a:p>
            <a:pPr lvl="1"/>
            <a:r>
              <a:rPr lang="en-GB" dirty="0" smtClean="0"/>
              <a:t>Data processing, analysis and reporting/export</a:t>
            </a:r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61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smtClean="0">
                <a:solidFill>
                  <a:srgbClr val="969696"/>
                </a:solidFill>
              </a:rPr>
              <a:t>Amberg IMS Survey</a:t>
            </a:r>
            <a:endParaRPr lang="en-GB" sz="1400" dirty="0" smtClean="0">
              <a:solidFill>
                <a:srgbClr val="969696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Starting point (1)</a:t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3959225"/>
          </a:xfrm>
          <a:noFill/>
        </p:spPr>
        <p:txBody>
          <a:bodyPr/>
          <a:lstStyle/>
          <a:p>
            <a:pPr marL="7938" lvl="1" indent="0">
              <a:buNone/>
            </a:pPr>
            <a:r>
              <a:rPr lang="en-GB" b="1" dirty="0"/>
              <a:t>I</a:t>
            </a:r>
            <a:r>
              <a:rPr lang="en-GB" b="1" dirty="0" smtClean="0"/>
              <a:t>MS Systems: IMS 1000 / 3000</a:t>
            </a:r>
          </a:p>
          <a:p>
            <a:pPr lvl="2"/>
            <a:r>
              <a:rPr lang="en-GB" dirty="0" smtClean="0"/>
              <a:t>Measurement method established in market (especially from VMS systems)</a:t>
            </a:r>
          </a:p>
          <a:p>
            <a:pPr lvl="2"/>
            <a:r>
              <a:rPr lang="en-GB" dirty="0" smtClean="0"/>
              <a:t>Highly efficient track surveying</a:t>
            </a:r>
          </a:p>
          <a:p>
            <a:pPr lvl="2"/>
            <a:r>
              <a:rPr lang="en-GB" dirty="0" smtClean="0"/>
              <a:t>Still high accuracy reachable</a:t>
            </a:r>
          </a:p>
          <a:p>
            <a:pPr marL="7938" lvl="1" indent="0">
              <a:buNone/>
            </a:pPr>
            <a:r>
              <a:rPr lang="en-GB" b="1" dirty="0" smtClean="0"/>
              <a:t>Limitation today</a:t>
            </a:r>
          </a:p>
          <a:p>
            <a:pPr lvl="2"/>
            <a:r>
              <a:rPr lang="en-GB" dirty="0" smtClean="0"/>
              <a:t>Necessity of having design data available during survey and for processing</a:t>
            </a:r>
          </a:p>
          <a:p>
            <a:pPr marL="7938" lvl="1" indent="0">
              <a:buNone/>
            </a:pPr>
            <a:r>
              <a:rPr lang="en-GB" b="1" dirty="0" smtClean="0"/>
              <a:t>Track situation</a:t>
            </a:r>
          </a:p>
          <a:p>
            <a:pPr lvl="2"/>
            <a:r>
              <a:rPr lang="en-GB" dirty="0" smtClean="0"/>
              <a:t>Most tracks without actual design data</a:t>
            </a:r>
          </a:p>
          <a:p>
            <a:pPr lvl="2"/>
            <a:r>
              <a:rPr lang="en-GB" dirty="0" smtClean="0"/>
              <a:t>Track owner aware of benefits of regular 3D track surveying for Track-LCC</a:t>
            </a:r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97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smtClean="0">
                <a:solidFill>
                  <a:srgbClr val="969696"/>
                </a:solidFill>
              </a:rPr>
              <a:t>Amberg IMS Survey</a:t>
            </a:r>
            <a:endParaRPr lang="en-GB" sz="1400" dirty="0" smtClean="0">
              <a:solidFill>
                <a:srgbClr val="969696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Starting point (2)</a:t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675687" cy="3959225"/>
          </a:xfrm>
          <a:noFill/>
        </p:spPr>
        <p:txBody>
          <a:bodyPr/>
          <a:lstStyle/>
          <a:p>
            <a:pPr marL="185738" indent="-185738" eaLnBrk="1" hangingPunct="1"/>
            <a:r>
              <a:rPr lang="en-GB" dirty="0" smtClean="0">
                <a:solidFill>
                  <a:schemeClr val="tx1"/>
                </a:solidFill>
              </a:rPr>
              <a:t>Conclusion</a:t>
            </a:r>
          </a:p>
          <a:p>
            <a:pPr lvl="2"/>
            <a:r>
              <a:rPr lang="en-GB" dirty="0" smtClean="0"/>
              <a:t>IMS System can not yet be used under all desired project conditions</a:t>
            </a:r>
          </a:p>
          <a:p>
            <a:pPr lvl="2"/>
            <a:r>
              <a:rPr lang="en-GB" dirty="0" smtClean="0"/>
              <a:t>Existing track without design data shall be measured and evaluated efficiently</a:t>
            </a:r>
          </a:p>
          <a:p>
            <a:pPr lvl="2"/>
            <a:r>
              <a:rPr lang="en-GB" dirty="0" smtClean="0"/>
              <a:t>This fact requires a new application</a:t>
            </a:r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5707" y="3645024"/>
            <a:ext cx="392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E2003B"/>
                </a:solidFill>
                <a:latin typeface="+mn-lt"/>
                <a:sym typeface="Wingdings" pitchFamily="2" charset="2"/>
              </a:rPr>
              <a:t> </a:t>
            </a:r>
            <a:r>
              <a:rPr lang="de-CH" sz="2000" b="1" dirty="0">
                <a:solidFill>
                  <a:srgbClr val="E2003B"/>
                </a:solidFill>
                <a:latin typeface="+mn-lt"/>
                <a:sym typeface="Wingdings" pitchFamily="2" charset="2"/>
              </a:rPr>
              <a:t>I</a:t>
            </a:r>
            <a:r>
              <a:rPr lang="de-CH" sz="2000" b="1" dirty="0" smtClean="0">
                <a:solidFill>
                  <a:srgbClr val="E2003B"/>
                </a:solidFill>
                <a:latin typeface="+mn-lt"/>
              </a:rPr>
              <a:t>MS Survey </a:t>
            </a:r>
            <a:endParaRPr lang="de-CH" sz="2000" b="1" dirty="0">
              <a:solidFill>
                <a:srgbClr val="E2003B"/>
              </a:solidFill>
              <a:latin typeface="+mn-lt"/>
            </a:endParaRPr>
          </a:p>
        </p:txBody>
      </p:sp>
      <p:sp>
        <p:nvSpPr>
          <p:cNvPr id="7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2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smtClean="0">
                <a:solidFill>
                  <a:srgbClr val="969696"/>
                </a:solidFill>
              </a:rPr>
              <a:t>Amberg IMS Survey</a:t>
            </a:r>
            <a:endParaRPr lang="en-GB" sz="1400" dirty="0" smtClean="0">
              <a:solidFill>
                <a:srgbClr val="969696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What is IMS Survey? </a:t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3959225"/>
          </a:xfrm>
          <a:noFill/>
        </p:spPr>
        <p:txBody>
          <a:bodyPr/>
          <a:lstStyle/>
          <a:p>
            <a:pPr marL="185738" indent="-185738" eaLnBrk="1" hangingPunct="1"/>
            <a:r>
              <a:rPr lang="en-GB" dirty="0" smtClean="0"/>
              <a:t>Characteristics</a:t>
            </a:r>
          </a:p>
          <a:p>
            <a:pPr lvl="1"/>
            <a:r>
              <a:rPr lang="en-GB" dirty="0" smtClean="0"/>
              <a:t>Usage of high-performance IMS long-chord principle </a:t>
            </a:r>
          </a:p>
          <a:p>
            <a:pPr lvl="1"/>
            <a:r>
              <a:rPr lang="en-GB" dirty="0" smtClean="0"/>
              <a:t>Enabling high performance track survey</a:t>
            </a:r>
            <a:br>
              <a:rPr lang="en-GB" dirty="0" smtClean="0"/>
            </a:br>
            <a:r>
              <a:rPr lang="en-GB" dirty="0" smtClean="0"/>
              <a:t>with subsequent data processing and visualisation, </a:t>
            </a:r>
            <a:br>
              <a:rPr lang="en-GB" dirty="0" smtClean="0"/>
            </a:br>
            <a:r>
              <a:rPr lang="en-GB" dirty="0" smtClean="0"/>
              <a:t>even with no or only reduced design data </a:t>
            </a:r>
          </a:p>
          <a:p>
            <a:pPr lvl="1"/>
            <a:r>
              <a:rPr lang="en-GB" dirty="0" smtClean="0"/>
              <a:t>From evaluation of inner track geometry (e.g. </a:t>
            </a:r>
            <a:r>
              <a:rPr lang="en-GB" dirty="0" err="1" smtClean="0"/>
              <a:t>versines</a:t>
            </a:r>
            <a:r>
              <a:rPr lang="en-GB" dirty="0" smtClean="0"/>
              <a:t>) up to absolute 3D track geometry</a:t>
            </a:r>
          </a:p>
          <a:p>
            <a:pPr marL="7938" lvl="1" indent="0">
              <a:buNone/>
            </a:pPr>
            <a:endParaRPr lang="en-GB" dirty="0" smtClean="0"/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0516" y="4473116"/>
            <a:ext cx="6510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8038" lvl="2" indent="-342900">
              <a:buFont typeface="Wingdings"/>
              <a:buChar char="è"/>
            </a:pPr>
            <a:r>
              <a:rPr lang="en-GB" sz="2000" b="1" dirty="0" smtClean="0">
                <a:solidFill>
                  <a:srgbClr val="E2003B"/>
                </a:solidFill>
                <a:sym typeface="Wingdings" panose="05000000000000000000" pitchFamily="2" charset="2"/>
              </a:rPr>
              <a:t>Different</a:t>
            </a:r>
            <a:r>
              <a:rPr lang="en-GB" sz="2000" b="1" dirty="0" smtClean="0">
                <a:solidFill>
                  <a:srgbClr val="E2003B"/>
                </a:solidFill>
              </a:rPr>
              <a:t> application use cases now available</a:t>
            </a:r>
          </a:p>
        </p:txBody>
      </p:sp>
      <p:sp>
        <p:nvSpPr>
          <p:cNvPr id="7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2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I</a:t>
            </a:r>
            <a:r>
              <a:rPr lang="en-GB" dirty="0" smtClean="0"/>
              <a:t>MS Survey – Use case 1</a:t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3959225"/>
          </a:xfrm>
          <a:noFill/>
        </p:spPr>
        <p:txBody>
          <a:bodyPr/>
          <a:lstStyle/>
          <a:p>
            <a:pPr marL="7938" lvl="1" indent="0">
              <a:buNone/>
            </a:pPr>
            <a:r>
              <a:rPr lang="en-GB" b="1" dirty="0" smtClean="0">
                <a:solidFill>
                  <a:srgbClr val="E2003B"/>
                </a:solidFill>
              </a:rPr>
              <a:t>Instant / One-off Inner Track Geometry Assessment</a:t>
            </a:r>
          </a:p>
          <a:p>
            <a:pPr lvl="1"/>
            <a:r>
              <a:rPr lang="en-GB" dirty="0" smtClean="0"/>
              <a:t>Determination of inner track geometry of a(n) (unknown) track section</a:t>
            </a:r>
          </a:p>
          <a:p>
            <a:pPr lvl="1"/>
            <a:r>
              <a:rPr lang="en-GB" dirty="0" smtClean="0"/>
              <a:t>Visualisation and analysis of inner track geometry with TGR</a:t>
            </a:r>
          </a:p>
          <a:p>
            <a:pPr lvl="1"/>
            <a:r>
              <a:rPr lang="en-GB" dirty="0" smtClean="0"/>
              <a:t>Reference stationing might be available (optional)</a:t>
            </a:r>
          </a:p>
          <a:p>
            <a:pPr lvl="1"/>
            <a:r>
              <a:rPr lang="en-GB" dirty="0" smtClean="0"/>
              <a:t>Reproducibility only possible with known stationing</a:t>
            </a:r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>
              <a:solidFill>
                <a:schemeClr val="bg2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282882" y="5553236"/>
            <a:ext cx="0" cy="21602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1030854" y="5685131"/>
            <a:ext cx="25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7344308" y="3501008"/>
            <a:ext cx="25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/>
              <a:t>B</a:t>
            </a:r>
            <a:endParaRPr lang="en-GB" b="1"/>
          </a:p>
        </p:txBody>
      </p:sp>
      <p:cxnSp>
        <p:nvCxnSpPr>
          <p:cNvPr id="19" name="Gerade Verbindung 18"/>
          <p:cNvCxnSpPr>
            <a:endCxn id="17" idx="3"/>
          </p:cNvCxnSpPr>
          <p:nvPr/>
        </p:nvCxnSpPr>
        <p:spPr bwMode="auto">
          <a:xfrm>
            <a:off x="1282882" y="5445224"/>
            <a:ext cx="0" cy="40918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1075275" y="5111778"/>
            <a:ext cx="645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(km)</a:t>
            </a:r>
            <a:endParaRPr lang="en-GB" b="1" dirty="0"/>
          </a:p>
        </p:txBody>
      </p:sp>
      <p:sp>
        <p:nvSpPr>
          <p:cNvPr id="25" name="Freihandform 24"/>
          <p:cNvSpPr/>
          <p:nvPr/>
        </p:nvSpPr>
        <p:spPr bwMode="auto">
          <a:xfrm>
            <a:off x="1288492" y="3786914"/>
            <a:ext cx="6138333" cy="1906592"/>
          </a:xfrm>
          <a:custGeom>
            <a:avLst/>
            <a:gdLst>
              <a:gd name="connsiteX0" fmla="*/ 0 w 6138333"/>
              <a:gd name="connsiteY0" fmla="*/ 1896534 h 1906592"/>
              <a:gd name="connsiteX1" fmla="*/ 423333 w 6138333"/>
              <a:gd name="connsiteY1" fmla="*/ 1888067 h 1906592"/>
              <a:gd name="connsiteX2" fmla="*/ 770467 w 6138333"/>
              <a:gd name="connsiteY2" fmla="*/ 1727200 h 1906592"/>
              <a:gd name="connsiteX3" fmla="*/ 1363133 w 6138333"/>
              <a:gd name="connsiteY3" fmla="*/ 1134534 h 1906592"/>
              <a:gd name="connsiteX4" fmla="*/ 1659467 w 6138333"/>
              <a:gd name="connsiteY4" fmla="*/ 762000 h 1906592"/>
              <a:gd name="connsiteX5" fmla="*/ 2319867 w 6138333"/>
              <a:gd name="connsiteY5" fmla="*/ 491067 h 1906592"/>
              <a:gd name="connsiteX6" fmla="*/ 2997200 w 6138333"/>
              <a:gd name="connsiteY6" fmla="*/ 508000 h 1906592"/>
              <a:gd name="connsiteX7" fmla="*/ 3860800 w 6138333"/>
              <a:gd name="connsiteY7" fmla="*/ 651934 h 1906592"/>
              <a:gd name="connsiteX8" fmla="*/ 4758267 w 6138333"/>
              <a:gd name="connsiteY8" fmla="*/ 660400 h 1906592"/>
              <a:gd name="connsiteX9" fmla="*/ 5418667 w 6138333"/>
              <a:gd name="connsiteY9" fmla="*/ 457200 h 1906592"/>
              <a:gd name="connsiteX10" fmla="*/ 6138333 w 6138333"/>
              <a:gd name="connsiteY10" fmla="*/ 0 h 19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8333" h="1906592">
                <a:moveTo>
                  <a:pt x="0" y="1896534"/>
                </a:moveTo>
                <a:cubicBezTo>
                  <a:pt x="147461" y="1906411"/>
                  <a:pt x="294922" y="1916289"/>
                  <a:pt x="423333" y="1888067"/>
                </a:cubicBezTo>
                <a:cubicBezTo>
                  <a:pt x="551744" y="1859845"/>
                  <a:pt x="613834" y="1852789"/>
                  <a:pt x="770467" y="1727200"/>
                </a:cubicBezTo>
                <a:cubicBezTo>
                  <a:pt x="927100" y="1601611"/>
                  <a:pt x="1214966" y="1295401"/>
                  <a:pt x="1363133" y="1134534"/>
                </a:cubicBezTo>
                <a:cubicBezTo>
                  <a:pt x="1511300" y="973667"/>
                  <a:pt x="1500011" y="869244"/>
                  <a:pt x="1659467" y="762000"/>
                </a:cubicBezTo>
                <a:cubicBezTo>
                  <a:pt x="1818923" y="654756"/>
                  <a:pt x="2096912" y="533400"/>
                  <a:pt x="2319867" y="491067"/>
                </a:cubicBezTo>
                <a:cubicBezTo>
                  <a:pt x="2542822" y="448734"/>
                  <a:pt x="2740378" y="481189"/>
                  <a:pt x="2997200" y="508000"/>
                </a:cubicBezTo>
                <a:cubicBezTo>
                  <a:pt x="3254022" y="534811"/>
                  <a:pt x="3567289" y="626534"/>
                  <a:pt x="3860800" y="651934"/>
                </a:cubicBezTo>
                <a:cubicBezTo>
                  <a:pt x="4154311" y="677334"/>
                  <a:pt x="4498623" y="692856"/>
                  <a:pt x="4758267" y="660400"/>
                </a:cubicBezTo>
                <a:cubicBezTo>
                  <a:pt x="5017911" y="627944"/>
                  <a:pt x="5188656" y="567267"/>
                  <a:pt x="5418667" y="457200"/>
                </a:cubicBezTo>
                <a:cubicBezTo>
                  <a:pt x="5648678" y="347133"/>
                  <a:pt x="6138333" y="0"/>
                  <a:pt x="6138333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ihandform 25"/>
          <p:cNvSpPr/>
          <p:nvPr/>
        </p:nvSpPr>
        <p:spPr bwMode="auto">
          <a:xfrm>
            <a:off x="1288492" y="3794932"/>
            <a:ext cx="6138333" cy="1906592"/>
          </a:xfrm>
          <a:custGeom>
            <a:avLst/>
            <a:gdLst>
              <a:gd name="connsiteX0" fmla="*/ 0 w 6138333"/>
              <a:gd name="connsiteY0" fmla="*/ 1896534 h 1906592"/>
              <a:gd name="connsiteX1" fmla="*/ 423333 w 6138333"/>
              <a:gd name="connsiteY1" fmla="*/ 1888067 h 1906592"/>
              <a:gd name="connsiteX2" fmla="*/ 770467 w 6138333"/>
              <a:gd name="connsiteY2" fmla="*/ 1727200 h 1906592"/>
              <a:gd name="connsiteX3" fmla="*/ 1363133 w 6138333"/>
              <a:gd name="connsiteY3" fmla="*/ 1134534 h 1906592"/>
              <a:gd name="connsiteX4" fmla="*/ 1659467 w 6138333"/>
              <a:gd name="connsiteY4" fmla="*/ 762000 h 1906592"/>
              <a:gd name="connsiteX5" fmla="*/ 2319867 w 6138333"/>
              <a:gd name="connsiteY5" fmla="*/ 491067 h 1906592"/>
              <a:gd name="connsiteX6" fmla="*/ 2997200 w 6138333"/>
              <a:gd name="connsiteY6" fmla="*/ 508000 h 1906592"/>
              <a:gd name="connsiteX7" fmla="*/ 3860800 w 6138333"/>
              <a:gd name="connsiteY7" fmla="*/ 651934 h 1906592"/>
              <a:gd name="connsiteX8" fmla="*/ 4758267 w 6138333"/>
              <a:gd name="connsiteY8" fmla="*/ 660400 h 1906592"/>
              <a:gd name="connsiteX9" fmla="*/ 5418667 w 6138333"/>
              <a:gd name="connsiteY9" fmla="*/ 457200 h 1906592"/>
              <a:gd name="connsiteX10" fmla="*/ 6138333 w 6138333"/>
              <a:gd name="connsiteY10" fmla="*/ 0 h 19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8333" h="1906592">
                <a:moveTo>
                  <a:pt x="0" y="1896534"/>
                </a:moveTo>
                <a:cubicBezTo>
                  <a:pt x="147461" y="1906411"/>
                  <a:pt x="294922" y="1916289"/>
                  <a:pt x="423333" y="1888067"/>
                </a:cubicBezTo>
                <a:cubicBezTo>
                  <a:pt x="551744" y="1859845"/>
                  <a:pt x="613834" y="1852789"/>
                  <a:pt x="770467" y="1727200"/>
                </a:cubicBezTo>
                <a:cubicBezTo>
                  <a:pt x="927100" y="1601611"/>
                  <a:pt x="1214966" y="1295401"/>
                  <a:pt x="1363133" y="1134534"/>
                </a:cubicBezTo>
                <a:cubicBezTo>
                  <a:pt x="1511300" y="973667"/>
                  <a:pt x="1500011" y="869244"/>
                  <a:pt x="1659467" y="762000"/>
                </a:cubicBezTo>
                <a:cubicBezTo>
                  <a:pt x="1818923" y="654756"/>
                  <a:pt x="2096912" y="533400"/>
                  <a:pt x="2319867" y="491067"/>
                </a:cubicBezTo>
                <a:cubicBezTo>
                  <a:pt x="2542822" y="448734"/>
                  <a:pt x="2740378" y="481189"/>
                  <a:pt x="2997200" y="508000"/>
                </a:cubicBezTo>
                <a:cubicBezTo>
                  <a:pt x="3254022" y="534811"/>
                  <a:pt x="3567289" y="626534"/>
                  <a:pt x="3860800" y="651934"/>
                </a:cubicBezTo>
                <a:cubicBezTo>
                  <a:pt x="4154311" y="677334"/>
                  <a:pt x="4498623" y="692856"/>
                  <a:pt x="4758267" y="660400"/>
                </a:cubicBezTo>
                <a:cubicBezTo>
                  <a:pt x="5017911" y="627944"/>
                  <a:pt x="5188656" y="567267"/>
                  <a:pt x="5418667" y="457200"/>
                </a:cubicBezTo>
                <a:cubicBezTo>
                  <a:pt x="5648678" y="347133"/>
                  <a:pt x="6138333" y="0"/>
                  <a:pt x="6138333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1285672" y="5449554"/>
            <a:ext cx="0" cy="40918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11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I</a:t>
            </a:r>
            <a:r>
              <a:rPr lang="en-GB" dirty="0" smtClean="0"/>
              <a:t>MS Survey – Use case </a:t>
            </a:r>
            <a:r>
              <a:rPr lang="en-GB" dirty="0"/>
              <a:t>2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3959225"/>
          </a:xfrm>
          <a:noFill/>
        </p:spPr>
        <p:txBody>
          <a:bodyPr/>
          <a:lstStyle/>
          <a:p>
            <a:pPr marL="185738" indent="-185738" eaLnBrk="1" hangingPunct="1"/>
            <a:r>
              <a:rPr lang="en-GB" dirty="0" smtClean="0"/>
              <a:t>Inner Track Geometry Assessment &amp; Monitoring</a:t>
            </a:r>
          </a:p>
          <a:p>
            <a:pPr lvl="1"/>
            <a:r>
              <a:rPr lang="en-GB" dirty="0" smtClean="0"/>
              <a:t>As Use Case 1, additionally:</a:t>
            </a:r>
          </a:p>
          <a:p>
            <a:pPr lvl="1"/>
            <a:r>
              <a:rPr lang="en-GB" dirty="0" smtClean="0"/>
              <a:t>Use of lasting stationing references</a:t>
            </a:r>
          </a:p>
          <a:p>
            <a:pPr lvl="1"/>
            <a:r>
              <a:rPr lang="en-GB" dirty="0" smtClean="0"/>
              <a:t>Base for repeatable measurement campaigns</a:t>
            </a:r>
          </a:p>
          <a:p>
            <a:pPr lvl="1">
              <a:buFont typeface="Wingdings"/>
              <a:buChar char="è"/>
            </a:pPr>
            <a:r>
              <a:rPr lang="en-GB" dirty="0" smtClean="0"/>
              <a:t>Design (= derived from initial survey) vs. As-built (= subsequent survey) comparison </a:t>
            </a:r>
          </a:p>
          <a:p>
            <a:pPr lvl="2"/>
            <a:r>
              <a:rPr lang="en-GB" dirty="0" err="1" smtClean="0"/>
              <a:t>Versines</a:t>
            </a:r>
            <a:endParaRPr lang="en-GB" dirty="0" smtClean="0"/>
          </a:p>
          <a:p>
            <a:pPr lvl="2"/>
            <a:r>
              <a:rPr lang="en-GB" dirty="0" smtClean="0"/>
              <a:t>Gauge</a:t>
            </a:r>
          </a:p>
          <a:p>
            <a:pPr lvl="2"/>
            <a:r>
              <a:rPr lang="en-GB" dirty="0" err="1" smtClean="0"/>
              <a:t>Superelevation</a:t>
            </a:r>
            <a:endParaRPr lang="en-GB" dirty="0" smtClean="0"/>
          </a:p>
          <a:p>
            <a:pPr lvl="2"/>
            <a:r>
              <a:rPr lang="en-GB" dirty="0" smtClean="0"/>
              <a:t>Twist</a:t>
            </a:r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>
              <a:solidFill>
                <a:schemeClr val="bg2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2254990" y="5694855"/>
            <a:ext cx="0" cy="21602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2002962" y="5826750"/>
            <a:ext cx="25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8316416" y="3642627"/>
            <a:ext cx="25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/>
              <a:t>B</a:t>
            </a:r>
            <a:endParaRPr lang="en-GB" b="1"/>
          </a:p>
        </p:txBody>
      </p:sp>
      <p:cxnSp>
        <p:nvCxnSpPr>
          <p:cNvPr id="20" name="Gerade Verbindung 19"/>
          <p:cNvCxnSpPr>
            <a:endCxn id="18" idx="3"/>
          </p:cNvCxnSpPr>
          <p:nvPr/>
        </p:nvCxnSpPr>
        <p:spPr bwMode="auto">
          <a:xfrm>
            <a:off x="2254990" y="5586843"/>
            <a:ext cx="0" cy="40918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4639671" y="4182687"/>
            <a:ext cx="0" cy="40918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7339971" y="4254695"/>
            <a:ext cx="0" cy="40918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2047383" y="5253397"/>
            <a:ext cx="56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km</a:t>
            </a:r>
            <a:endParaRPr lang="en-GB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4423647" y="3895049"/>
            <a:ext cx="56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km</a:t>
            </a:r>
            <a:endParaRPr lang="en-GB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7123947" y="3981181"/>
            <a:ext cx="56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km</a:t>
            </a:r>
            <a:endParaRPr lang="en-GB" b="1" dirty="0"/>
          </a:p>
        </p:txBody>
      </p:sp>
      <p:sp>
        <p:nvSpPr>
          <p:cNvPr id="26" name="Freihandform 25"/>
          <p:cNvSpPr/>
          <p:nvPr/>
        </p:nvSpPr>
        <p:spPr bwMode="auto">
          <a:xfrm>
            <a:off x="2260600" y="3928533"/>
            <a:ext cx="6138333" cy="1906592"/>
          </a:xfrm>
          <a:custGeom>
            <a:avLst/>
            <a:gdLst>
              <a:gd name="connsiteX0" fmla="*/ 0 w 6138333"/>
              <a:gd name="connsiteY0" fmla="*/ 1896534 h 1906592"/>
              <a:gd name="connsiteX1" fmla="*/ 423333 w 6138333"/>
              <a:gd name="connsiteY1" fmla="*/ 1888067 h 1906592"/>
              <a:gd name="connsiteX2" fmla="*/ 770467 w 6138333"/>
              <a:gd name="connsiteY2" fmla="*/ 1727200 h 1906592"/>
              <a:gd name="connsiteX3" fmla="*/ 1363133 w 6138333"/>
              <a:gd name="connsiteY3" fmla="*/ 1134534 h 1906592"/>
              <a:gd name="connsiteX4" fmla="*/ 1659467 w 6138333"/>
              <a:gd name="connsiteY4" fmla="*/ 762000 h 1906592"/>
              <a:gd name="connsiteX5" fmla="*/ 2319867 w 6138333"/>
              <a:gd name="connsiteY5" fmla="*/ 491067 h 1906592"/>
              <a:gd name="connsiteX6" fmla="*/ 2997200 w 6138333"/>
              <a:gd name="connsiteY6" fmla="*/ 508000 h 1906592"/>
              <a:gd name="connsiteX7" fmla="*/ 3860800 w 6138333"/>
              <a:gd name="connsiteY7" fmla="*/ 651934 h 1906592"/>
              <a:gd name="connsiteX8" fmla="*/ 4758267 w 6138333"/>
              <a:gd name="connsiteY8" fmla="*/ 660400 h 1906592"/>
              <a:gd name="connsiteX9" fmla="*/ 5418667 w 6138333"/>
              <a:gd name="connsiteY9" fmla="*/ 457200 h 1906592"/>
              <a:gd name="connsiteX10" fmla="*/ 6138333 w 6138333"/>
              <a:gd name="connsiteY10" fmla="*/ 0 h 19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8333" h="1906592">
                <a:moveTo>
                  <a:pt x="0" y="1896534"/>
                </a:moveTo>
                <a:cubicBezTo>
                  <a:pt x="147461" y="1906411"/>
                  <a:pt x="294922" y="1916289"/>
                  <a:pt x="423333" y="1888067"/>
                </a:cubicBezTo>
                <a:cubicBezTo>
                  <a:pt x="551744" y="1859845"/>
                  <a:pt x="613834" y="1852789"/>
                  <a:pt x="770467" y="1727200"/>
                </a:cubicBezTo>
                <a:cubicBezTo>
                  <a:pt x="927100" y="1601611"/>
                  <a:pt x="1214966" y="1295401"/>
                  <a:pt x="1363133" y="1134534"/>
                </a:cubicBezTo>
                <a:cubicBezTo>
                  <a:pt x="1511300" y="973667"/>
                  <a:pt x="1500011" y="869244"/>
                  <a:pt x="1659467" y="762000"/>
                </a:cubicBezTo>
                <a:cubicBezTo>
                  <a:pt x="1818923" y="654756"/>
                  <a:pt x="2096912" y="533400"/>
                  <a:pt x="2319867" y="491067"/>
                </a:cubicBezTo>
                <a:cubicBezTo>
                  <a:pt x="2542822" y="448734"/>
                  <a:pt x="2740378" y="481189"/>
                  <a:pt x="2997200" y="508000"/>
                </a:cubicBezTo>
                <a:cubicBezTo>
                  <a:pt x="3254022" y="534811"/>
                  <a:pt x="3567289" y="626534"/>
                  <a:pt x="3860800" y="651934"/>
                </a:cubicBezTo>
                <a:cubicBezTo>
                  <a:pt x="4154311" y="677334"/>
                  <a:pt x="4498623" y="692856"/>
                  <a:pt x="4758267" y="660400"/>
                </a:cubicBezTo>
                <a:cubicBezTo>
                  <a:pt x="5017911" y="627944"/>
                  <a:pt x="5188656" y="567267"/>
                  <a:pt x="5418667" y="457200"/>
                </a:cubicBezTo>
                <a:cubicBezTo>
                  <a:pt x="5648678" y="347133"/>
                  <a:pt x="6138333" y="0"/>
                  <a:pt x="6138333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ihandform 26"/>
          <p:cNvSpPr/>
          <p:nvPr/>
        </p:nvSpPr>
        <p:spPr bwMode="auto">
          <a:xfrm>
            <a:off x="2260600" y="3936551"/>
            <a:ext cx="6138333" cy="1906592"/>
          </a:xfrm>
          <a:custGeom>
            <a:avLst/>
            <a:gdLst>
              <a:gd name="connsiteX0" fmla="*/ 0 w 6138333"/>
              <a:gd name="connsiteY0" fmla="*/ 1896534 h 1906592"/>
              <a:gd name="connsiteX1" fmla="*/ 423333 w 6138333"/>
              <a:gd name="connsiteY1" fmla="*/ 1888067 h 1906592"/>
              <a:gd name="connsiteX2" fmla="*/ 770467 w 6138333"/>
              <a:gd name="connsiteY2" fmla="*/ 1727200 h 1906592"/>
              <a:gd name="connsiteX3" fmla="*/ 1363133 w 6138333"/>
              <a:gd name="connsiteY3" fmla="*/ 1134534 h 1906592"/>
              <a:gd name="connsiteX4" fmla="*/ 1659467 w 6138333"/>
              <a:gd name="connsiteY4" fmla="*/ 762000 h 1906592"/>
              <a:gd name="connsiteX5" fmla="*/ 2319867 w 6138333"/>
              <a:gd name="connsiteY5" fmla="*/ 491067 h 1906592"/>
              <a:gd name="connsiteX6" fmla="*/ 2997200 w 6138333"/>
              <a:gd name="connsiteY6" fmla="*/ 508000 h 1906592"/>
              <a:gd name="connsiteX7" fmla="*/ 3860800 w 6138333"/>
              <a:gd name="connsiteY7" fmla="*/ 651934 h 1906592"/>
              <a:gd name="connsiteX8" fmla="*/ 4758267 w 6138333"/>
              <a:gd name="connsiteY8" fmla="*/ 660400 h 1906592"/>
              <a:gd name="connsiteX9" fmla="*/ 5418667 w 6138333"/>
              <a:gd name="connsiteY9" fmla="*/ 457200 h 1906592"/>
              <a:gd name="connsiteX10" fmla="*/ 6138333 w 6138333"/>
              <a:gd name="connsiteY10" fmla="*/ 0 h 19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8333" h="1906592">
                <a:moveTo>
                  <a:pt x="0" y="1896534"/>
                </a:moveTo>
                <a:cubicBezTo>
                  <a:pt x="147461" y="1906411"/>
                  <a:pt x="294922" y="1916289"/>
                  <a:pt x="423333" y="1888067"/>
                </a:cubicBezTo>
                <a:cubicBezTo>
                  <a:pt x="551744" y="1859845"/>
                  <a:pt x="613834" y="1852789"/>
                  <a:pt x="770467" y="1727200"/>
                </a:cubicBezTo>
                <a:cubicBezTo>
                  <a:pt x="927100" y="1601611"/>
                  <a:pt x="1214966" y="1295401"/>
                  <a:pt x="1363133" y="1134534"/>
                </a:cubicBezTo>
                <a:cubicBezTo>
                  <a:pt x="1511300" y="973667"/>
                  <a:pt x="1500011" y="869244"/>
                  <a:pt x="1659467" y="762000"/>
                </a:cubicBezTo>
                <a:cubicBezTo>
                  <a:pt x="1818923" y="654756"/>
                  <a:pt x="2096912" y="533400"/>
                  <a:pt x="2319867" y="491067"/>
                </a:cubicBezTo>
                <a:cubicBezTo>
                  <a:pt x="2542822" y="448734"/>
                  <a:pt x="2740378" y="481189"/>
                  <a:pt x="2997200" y="508000"/>
                </a:cubicBezTo>
                <a:cubicBezTo>
                  <a:pt x="3254022" y="534811"/>
                  <a:pt x="3567289" y="626534"/>
                  <a:pt x="3860800" y="651934"/>
                </a:cubicBezTo>
                <a:cubicBezTo>
                  <a:pt x="4154311" y="677334"/>
                  <a:pt x="4498623" y="692856"/>
                  <a:pt x="4758267" y="660400"/>
                </a:cubicBezTo>
                <a:cubicBezTo>
                  <a:pt x="5017911" y="627944"/>
                  <a:pt x="5188656" y="567267"/>
                  <a:pt x="5418667" y="457200"/>
                </a:cubicBezTo>
                <a:cubicBezTo>
                  <a:pt x="5648678" y="347133"/>
                  <a:pt x="6138333" y="0"/>
                  <a:pt x="6138333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2257780" y="5591173"/>
            <a:ext cx="0" cy="40918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4642461" y="4187017"/>
            <a:ext cx="0" cy="40918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7342761" y="4259025"/>
            <a:ext cx="0" cy="40918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71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I</a:t>
            </a:r>
            <a:r>
              <a:rPr lang="en-GB" dirty="0" smtClean="0"/>
              <a:t>MS Survey – Use case </a:t>
            </a:r>
            <a:r>
              <a:rPr lang="en-GB" dirty="0"/>
              <a:t>3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5507843" cy="3959225"/>
          </a:xfrm>
          <a:noFill/>
        </p:spPr>
        <p:txBody>
          <a:bodyPr/>
          <a:lstStyle/>
          <a:p>
            <a:pPr marL="185738" indent="-185738" eaLnBrk="1" hangingPunct="1"/>
            <a:r>
              <a:rPr lang="en-GB" dirty="0" smtClean="0"/>
              <a:t>Local 3D Topographic Survey</a:t>
            </a:r>
          </a:p>
          <a:p>
            <a:pPr lvl="1"/>
            <a:r>
              <a:rPr lang="en-GB" dirty="0" smtClean="0"/>
              <a:t>Setup and survey of local track </a:t>
            </a:r>
            <a:br>
              <a:rPr lang="en-GB" dirty="0" smtClean="0"/>
            </a:br>
            <a:r>
              <a:rPr lang="en-GB" dirty="0" smtClean="0"/>
              <a:t>reference points (CPs) during initial measurement run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rack survey in between CPs in local 3D grid</a:t>
            </a:r>
            <a:br>
              <a:rPr lang="en-GB" dirty="0" smtClean="0"/>
            </a:br>
            <a:r>
              <a:rPr lang="en-GB" dirty="0" smtClean="0"/>
              <a:t>(Origin of local coordinate grid = Start of track)</a:t>
            </a:r>
          </a:p>
          <a:p>
            <a:pPr lvl="1"/>
            <a:r>
              <a:rPr lang="en-GB" dirty="0" smtClean="0"/>
              <a:t>Results can be used for</a:t>
            </a:r>
          </a:p>
          <a:p>
            <a:pPr lvl="2"/>
            <a:r>
              <a:rPr lang="en-GB" dirty="0" smtClean="0"/>
              <a:t>Local track design &amp; track works</a:t>
            </a:r>
            <a:endParaRPr lang="en-GB" dirty="0"/>
          </a:p>
          <a:p>
            <a:pPr lvl="2"/>
            <a:r>
              <a:rPr lang="en-GB" dirty="0" smtClean="0"/>
              <a:t>Monitoring</a:t>
            </a:r>
            <a:br>
              <a:rPr lang="en-GB" dirty="0" smtClean="0"/>
            </a:br>
            <a:r>
              <a:rPr lang="en-GB" dirty="0" smtClean="0"/>
              <a:t>design vs. as-built comparison</a:t>
            </a:r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59532" y="5409220"/>
            <a:ext cx="4646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0838" lvl="1" indent="-342900">
              <a:buFont typeface="Wingdings"/>
              <a:buChar char="è"/>
              <a:tabLst>
                <a:tab pos="355600" algn="l"/>
              </a:tabLst>
            </a:pPr>
            <a:r>
              <a:rPr lang="en-GB" sz="2000" b="1" dirty="0" smtClean="0">
                <a:solidFill>
                  <a:srgbClr val="E2003B"/>
                </a:solidFill>
                <a:sym typeface="Wingdings" panose="05000000000000000000" pitchFamily="2" charset="2"/>
              </a:rPr>
              <a:t>Reduced </a:t>
            </a:r>
            <a:r>
              <a:rPr lang="en-GB" sz="2000" b="1" dirty="0" smtClean="0">
                <a:solidFill>
                  <a:srgbClr val="E2003B"/>
                </a:solidFill>
              </a:rPr>
              <a:t>Coordinate Consistency</a:t>
            </a:r>
            <a:br>
              <a:rPr lang="en-GB" sz="2000" b="1" dirty="0" smtClean="0">
                <a:solidFill>
                  <a:srgbClr val="E2003B"/>
                </a:solidFill>
              </a:rPr>
            </a:br>
            <a:r>
              <a:rPr lang="en-GB" sz="2000" b="1" dirty="0" smtClean="0">
                <a:solidFill>
                  <a:srgbClr val="E2003B"/>
                </a:solidFill>
              </a:rPr>
              <a:t>and Coordinate Grid Quality</a:t>
            </a:r>
          </a:p>
        </p:txBody>
      </p:sp>
      <p:cxnSp>
        <p:nvCxnSpPr>
          <p:cNvPr id="63" name="Gerade Verbindung mit Pfeil 62"/>
          <p:cNvCxnSpPr>
            <a:cxnSpLocks/>
          </p:cNvCxnSpPr>
          <p:nvPr/>
        </p:nvCxnSpPr>
        <p:spPr bwMode="auto">
          <a:xfrm flipV="1">
            <a:off x="5712912" y="1783418"/>
            <a:ext cx="943108" cy="368018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mit Pfeil 63"/>
          <p:cNvCxnSpPr>
            <a:cxnSpLocks/>
            <a:stCxn id="85" idx="0"/>
          </p:cNvCxnSpPr>
          <p:nvPr/>
        </p:nvCxnSpPr>
        <p:spPr bwMode="auto">
          <a:xfrm>
            <a:off x="5716615" y="5463604"/>
            <a:ext cx="2372191" cy="5134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Gleichschenkliges Dreieck 64"/>
          <p:cNvSpPr>
            <a:spLocks/>
          </p:cNvSpPr>
          <p:nvPr/>
        </p:nvSpPr>
        <p:spPr bwMode="auto">
          <a:xfrm rot="900000">
            <a:off x="5314966" y="5291285"/>
            <a:ext cx="180020" cy="144016"/>
          </a:xfrm>
          <a:prstGeom prst="triangl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6" name="Gleichschenkliges Dreieck 65"/>
          <p:cNvSpPr>
            <a:spLocks/>
          </p:cNvSpPr>
          <p:nvPr/>
        </p:nvSpPr>
        <p:spPr bwMode="auto">
          <a:xfrm rot="900000">
            <a:off x="6863138" y="4565967"/>
            <a:ext cx="180020" cy="144016"/>
          </a:xfrm>
          <a:prstGeom prst="triangl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Gleichschenkliges Dreieck 66"/>
          <p:cNvSpPr>
            <a:spLocks/>
          </p:cNvSpPr>
          <p:nvPr/>
        </p:nvSpPr>
        <p:spPr bwMode="auto">
          <a:xfrm rot="900000">
            <a:off x="8222093" y="3797457"/>
            <a:ext cx="180020" cy="144016"/>
          </a:xfrm>
          <a:prstGeom prst="triangl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Gleichschenkliges Dreieck 67"/>
          <p:cNvSpPr>
            <a:spLocks/>
          </p:cNvSpPr>
          <p:nvPr/>
        </p:nvSpPr>
        <p:spPr bwMode="auto">
          <a:xfrm rot="900000">
            <a:off x="7940805" y="2189703"/>
            <a:ext cx="180020" cy="144016"/>
          </a:xfrm>
          <a:prstGeom prst="triangl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feld 68"/>
          <p:cNvSpPr txBox="1">
            <a:spLocks/>
          </p:cNvSpPr>
          <p:nvPr/>
        </p:nvSpPr>
        <p:spPr>
          <a:xfrm rot="900000">
            <a:off x="6689439" y="4845826"/>
            <a:ext cx="1545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/>
              <a:t>CP</a:t>
            </a:r>
          </a:p>
          <a:p>
            <a:r>
              <a:rPr lang="de-CH" sz="1200" b="1" dirty="0" smtClean="0"/>
              <a:t>(</a:t>
            </a:r>
            <a:r>
              <a:rPr lang="de-CH" sz="1200" b="1" dirty="0" err="1" smtClean="0"/>
              <a:t>Hor</a:t>
            </a:r>
            <a:r>
              <a:rPr lang="de-CH" sz="1200" b="1" dirty="0" smtClean="0"/>
              <a:t>. / </a:t>
            </a:r>
            <a:r>
              <a:rPr lang="de-CH" sz="1200" b="1" dirty="0" err="1" smtClean="0"/>
              <a:t>vert</a:t>
            </a:r>
            <a:r>
              <a:rPr lang="de-CH" sz="1200" b="1" dirty="0" smtClean="0"/>
              <a:t>. </a:t>
            </a:r>
            <a:r>
              <a:rPr lang="de-CH" sz="1200" b="1" dirty="0" err="1" smtClean="0"/>
              <a:t>offset</a:t>
            </a:r>
            <a:r>
              <a:rPr lang="de-CH" sz="1200" b="1" dirty="0" smtClean="0"/>
              <a:t>) </a:t>
            </a:r>
            <a:endParaRPr lang="de-CH" sz="1200" b="1" dirty="0"/>
          </a:p>
        </p:txBody>
      </p:sp>
      <p:sp>
        <p:nvSpPr>
          <p:cNvPr id="71" name="Textfeld 70"/>
          <p:cNvSpPr txBox="1">
            <a:spLocks/>
          </p:cNvSpPr>
          <p:nvPr/>
        </p:nvSpPr>
        <p:spPr>
          <a:xfrm rot="900000">
            <a:off x="8014340" y="557389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Y</a:t>
            </a:r>
          </a:p>
        </p:txBody>
      </p:sp>
      <p:grpSp>
        <p:nvGrpSpPr>
          <p:cNvPr id="72" name="Gruppieren 71"/>
          <p:cNvGrpSpPr>
            <a:grpSpLocks/>
          </p:cNvGrpSpPr>
          <p:nvPr/>
        </p:nvGrpSpPr>
        <p:grpSpPr>
          <a:xfrm rot="900000">
            <a:off x="5307651" y="5314621"/>
            <a:ext cx="400825" cy="144016"/>
            <a:chOff x="5760132" y="5681461"/>
            <a:chExt cx="400825" cy="144016"/>
          </a:xfrm>
        </p:grpSpPr>
        <p:cxnSp>
          <p:nvCxnSpPr>
            <p:cNvPr id="73" name="Gerade Verbindung 72"/>
            <p:cNvCxnSpPr/>
            <p:nvPr/>
          </p:nvCxnSpPr>
          <p:spPr bwMode="auto">
            <a:xfrm rot="20130133" flipH="1" flipV="1">
              <a:off x="5926435" y="5699336"/>
              <a:ext cx="234522" cy="10947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Gleichschenkliges Dreieck 73"/>
            <p:cNvSpPr/>
            <p:nvPr/>
          </p:nvSpPr>
          <p:spPr bwMode="auto">
            <a:xfrm>
              <a:off x="5760132" y="5681461"/>
              <a:ext cx="180020" cy="144016"/>
            </a:xfrm>
            <a:prstGeom prst="triangle">
              <a:avLst/>
            </a:prstGeom>
            <a:solidFill>
              <a:srgbClr val="3BF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5" name="Gruppieren 74"/>
          <p:cNvGrpSpPr>
            <a:grpSpLocks/>
          </p:cNvGrpSpPr>
          <p:nvPr/>
        </p:nvGrpSpPr>
        <p:grpSpPr>
          <a:xfrm rot="900000">
            <a:off x="6854286" y="4364533"/>
            <a:ext cx="226239" cy="342310"/>
            <a:chOff x="7024346" y="4397719"/>
            <a:chExt cx="226239" cy="342310"/>
          </a:xfrm>
        </p:grpSpPr>
        <p:cxnSp>
          <p:nvCxnSpPr>
            <p:cNvPr id="76" name="Gerade Verbindung 75"/>
            <p:cNvCxnSpPr/>
            <p:nvPr/>
          </p:nvCxnSpPr>
          <p:spPr bwMode="auto">
            <a:xfrm rot="20130133">
              <a:off x="7024346" y="4397719"/>
              <a:ext cx="46243" cy="28831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Gleichschenkliges Dreieck 76"/>
            <p:cNvSpPr/>
            <p:nvPr/>
          </p:nvSpPr>
          <p:spPr bwMode="auto">
            <a:xfrm>
              <a:off x="7070565" y="4596013"/>
              <a:ext cx="180020" cy="144016"/>
            </a:xfrm>
            <a:prstGeom prst="triangle">
              <a:avLst/>
            </a:prstGeom>
            <a:solidFill>
              <a:srgbClr val="3BF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uppieren 77"/>
          <p:cNvGrpSpPr>
            <a:grpSpLocks/>
          </p:cNvGrpSpPr>
          <p:nvPr/>
        </p:nvGrpSpPr>
        <p:grpSpPr>
          <a:xfrm rot="900000">
            <a:off x="8046772" y="3734616"/>
            <a:ext cx="366197" cy="190296"/>
            <a:chOff x="7986223" y="3445202"/>
            <a:chExt cx="366197" cy="190296"/>
          </a:xfrm>
        </p:grpSpPr>
        <p:cxnSp>
          <p:nvCxnSpPr>
            <p:cNvPr id="79" name="Gerade Verbindung 78"/>
            <p:cNvCxnSpPr/>
            <p:nvPr/>
          </p:nvCxnSpPr>
          <p:spPr bwMode="auto">
            <a:xfrm>
              <a:off x="7986223" y="3445202"/>
              <a:ext cx="233852" cy="12191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Gleichschenkliges Dreieck 79"/>
            <p:cNvSpPr/>
            <p:nvPr/>
          </p:nvSpPr>
          <p:spPr bwMode="auto">
            <a:xfrm>
              <a:off x="8172400" y="3491482"/>
              <a:ext cx="180020" cy="144016"/>
            </a:xfrm>
            <a:prstGeom prst="triangle">
              <a:avLst/>
            </a:prstGeom>
            <a:solidFill>
              <a:srgbClr val="3BF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1" name="Gruppieren 80"/>
          <p:cNvGrpSpPr>
            <a:grpSpLocks/>
          </p:cNvGrpSpPr>
          <p:nvPr/>
        </p:nvGrpSpPr>
        <p:grpSpPr>
          <a:xfrm rot="900000">
            <a:off x="7948327" y="2193274"/>
            <a:ext cx="317683" cy="153107"/>
            <a:chOff x="7582375" y="2086399"/>
            <a:chExt cx="317683" cy="153107"/>
          </a:xfrm>
        </p:grpSpPr>
        <p:cxnSp>
          <p:nvCxnSpPr>
            <p:cNvPr id="82" name="Gerade Verbindung 81"/>
            <p:cNvCxnSpPr/>
            <p:nvPr/>
          </p:nvCxnSpPr>
          <p:spPr bwMode="auto">
            <a:xfrm flipH="1">
              <a:off x="7696200" y="2086399"/>
              <a:ext cx="203858" cy="8053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Gleichschenkliges Dreieck 82"/>
            <p:cNvSpPr/>
            <p:nvPr/>
          </p:nvSpPr>
          <p:spPr bwMode="auto">
            <a:xfrm>
              <a:off x="7582375" y="2095490"/>
              <a:ext cx="180020" cy="144016"/>
            </a:xfrm>
            <a:prstGeom prst="triangle">
              <a:avLst/>
            </a:prstGeom>
            <a:solidFill>
              <a:srgbClr val="3BF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4" name="Freihandform 83"/>
          <p:cNvSpPr>
            <a:spLocks/>
          </p:cNvSpPr>
          <p:nvPr/>
        </p:nvSpPr>
        <p:spPr bwMode="auto">
          <a:xfrm rot="900000">
            <a:off x="5133975" y="26336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Freihandform 84"/>
          <p:cNvSpPr>
            <a:spLocks/>
          </p:cNvSpPr>
          <p:nvPr/>
        </p:nvSpPr>
        <p:spPr bwMode="auto">
          <a:xfrm rot="900000">
            <a:off x="6176931" y="1966913"/>
            <a:ext cx="1919534" cy="3810000"/>
          </a:xfrm>
          <a:custGeom>
            <a:avLst/>
            <a:gdLst>
              <a:gd name="connsiteX0" fmla="*/ 0 w 1995702"/>
              <a:gd name="connsiteY0" fmla="*/ 4038600 h 4038600"/>
              <a:gd name="connsiteX1" fmla="*/ 109537 w 1995702"/>
              <a:gd name="connsiteY1" fmla="*/ 3619500 h 4038600"/>
              <a:gd name="connsiteX2" fmla="*/ 261937 w 1995702"/>
              <a:gd name="connsiteY2" fmla="*/ 3162300 h 4038600"/>
              <a:gd name="connsiteX3" fmla="*/ 476250 w 1995702"/>
              <a:gd name="connsiteY3" fmla="*/ 2819400 h 4038600"/>
              <a:gd name="connsiteX4" fmla="*/ 866775 w 1995702"/>
              <a:gd name="connsiteY4" fmla="*/ 2452687 h 4038600"/>
              <a:gd name="connsiteX5" fmla="*/ 1390650 w 1995702"/>
              <a:gd name="connsiteY5" fmla="*/ 2109787 h 4038600"/>
              <a:gd name="connsiteX6" fmla="*/ 1728787 w 1995702"/>
              <a:gd name="connsiteY6" fmla="*/ 1790700 h 4038600"/>
              <a:gd name="connsiteX7" fmla="*/ 1919287 w 1995702"/>
              <a:gd name="connsiteY7" fmla="*/ 1409700 h 4038600"/>
              <a:gd name="connsiteX8" fmla="*/ 1995487 w 1995702"/>
              <a:gd name="connsiteY8" fmla="*/ 957262 h 4038600"/>
              <a:gd name="connsiteX9" fmla="*/ 1938337 w 1995702"/>
              <a:gd name="connsiteY9" fmla="*/ 452437 h 4038600"/>
              <a:gd name="connsiteX10" fmla="*/ 1828800 w 1995702"/>
              <a:gd name="connsiteY10" fmla="*/ 171450 h 4038600"/>
              <a:gd name="connsiteX11" fmla="*/ 1719262 w 1995702"/>
              <a:gd name="connsiteY11" fmla="*/ 0 h 4038600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534" h="3810000">
                <a:moveTo>
                  <a:pt x="32" y="3810000"/>
                </a:moveTo>
                <a:cubicBezTo>
                  <a:pt x="-366" y="3725862"/>
                  <a:pt x="2413" y="3727450"/>
                  <a:pt x="33369" y="3619500"/>
                </a:cubicBezTo>
                <a:cubicBezTo>
                  <a:pt x="64325" y="3511550"/>
                  <a:pt x="124650" y="3295650"/>
                  <a:pt x="185769" y="3162300"/>
                </a:cubicBezTo>
                <a:cubicBezTo>
                  <a:pt x="246888" y="3028950"/>
                  <a:pt x="299276" y="2937669"/>
                  <a:pt x="400082" y="2819400"/>
                </a:cubicBezTo>
                <a:cubicBezTo>
                  <a:pt x="500888" y="2701131"/>
                  <a:pt x="638207" y="2570956"/>
                  <a:pt x="790607" y="2452687"/>
                </a:cubicBezTo>
                <a:cubicBezTo>
                  <a:pt x="943007" y="2334418"/>
                  <a:pt x="1170813" y="2220118"/>
                  <a:pt x="1314482" y="2109787"/>
                </a:cubicBezTo>
                <a:cubicBezTo>
                  <a:pt x="1458151" y="1999456"/>
                  <a:pt x="1564513" y="1907381"/>
                  <a:pt x="1652619" y="1790700"/>
                </a:cubicBezTo>
                <a:cubicBezTo>
                  <a:pt x="1740725" y="1674019"/>
                  <a:pt x="1798669" y="1548606"/>
                  <a:pt x="1843119" y="1409700"/>
                </a:cubicBezTo>
                <a:cubicBezTo>
                  <a:pt x="1887569" y="1270794"/>
                  <a:pt x="1916144" y="1116806"/>
                  <a:pt x="1919319" y="957262"/>
                </a:cubicBezTo>
                <a:cubicBezTo>
                  <a:pt x="1922494" y="797718"/>
                  <a:pt x="1889950" y="583406"/>
                  <a:pt x="1862169" y="452437"/>
                </a:cubicBezTo>
                <a:cubicBezTo>
                  <a:pt x="1834388" y="321468"/>
                  <a:pt x="1789144" y="246856"/>
                  <a:pt x="1752632" y="171450"/>
                </a:cubicBezTo>
                <a:cubicBezTo>
                  <a:pt x="1716120" y="96044"/>
                  <a:pt x="1679607" y="48022"/>
                  <a:pt x="1643094" y="0"/>
                </a:cubicBezTo>
              </a:path>
            </a:pathLst>
          </a:cu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Freihandform 85"/>
          <p:cNvSpPr>
            <a:spLocks/>
          </p:cNvSpPr>
          <p:nvPr/>
        </p:nvSpPr>
        <p:spPr bwMode="auto">
          <a:xfrm rot="900000">
            <a:off x="5886308" y="4228268"/>
            <a:ext cx="790607" cy="1357313"/>
          </a:xfrm>
          <a:custGeom>
            <a:avLst/>
            <a:gdLst>
              <a:gd name="connsiteX0" fmla="*/ 0 w 1995702"/>
              <a:gd name="connsiteY0" fmla="*/ 4038600 h 4038600"/>
              <a:gd name="connsiteX1" fmla="*/ 109537 w 1995702"/>
              <a:gd name="connsiteY1" fmla="*/ 3619500 h 4038600"/>
              <a:gd name="connsiteX2" fmla="*/ 261937 w 1995702"/>
              <a:gd name="connsiteY2" fmla="*/ 3162300 h 4038600"/>
              <a:gd name="connsiteX3" fmla="*/ 476250 w 1995702"/>
              <a:gd name="connsiteY3" fmla="*/ 2819400 h 4038600"/>
              <a:gd name="connsiteX4" fmla="*/ 866775 w 1995702"/>
              <a:gd name="connsiteY4" fmla="*/ 2452687 h 4038600"/>
              <a:gd name="connsiteX5" fmla="*/ 1390650 w 1995702"/>
              <a:gd name="connsiteY5" fmla="*/ 2109787 h 4038600"/>
              <a:gd name="connsiteX6" fmla="*/ 1728787 w 1995702"/>
              <a:gd name="connsiteY6" fmla="*/ 1790700 h 4038600"/>
              <a:gd name="connsiteX7" fmla="*/ 1919287 w 1995702"/>
              <a:gd name="connsiteY7" fmla="*/ 1409700 h 4038600"/>
              <a:gd name="connsiteX8" fmla="*/ 1995487 w 1995702"/>
              <a:gd name="connsiteY8" fmla="*/ 957262 h 4038600"/>
              <a:gd name="connsiteX9" fmla="*/ 1938337 w 1995702"/>
              <a:gd name="connsiteY9" fmla="*/ 452437 h 4038600"/>
              <a:gd name="connsiteX10" fmla="*/ 1828800 w 1995702"/>
              <a:gd name="connsiteY10" fmla="*/ 171450 h 4038600"/>
              <a:gd name="connsiteX11" fmla="*/ 1719262 w 1995702"/>
              <a:gd name="connsiteY11" fmla="*/ 0 h 4038600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652619 w 1919534"/>
              <a:gd name="connsiteY5" fmla="*/ 1790700 h 3810000"/>
              <a:gd name="connsiteX6" fmla="*/ 1843119 w 1919534"/>
              <a:gd name="connsiteY6" fmla="*/ 1409700 h 3810000"/>
              <a:gd name="connsiteX7" fmla="*/ 1919319 w 1919534"/>
              <a:gd name="connsiteY7" fmla="*/ 957262 h 3810000"/>
              <a:gd name="connsiteX8" fmla="*/ 1862169 w 1919534"/>
              <a:gd name="connsiteY8" fmla="*/ 452437 h 3810000"/>
              <a:gd name="connsiteX9" fmla="*/ 1752632 w 1919534"/>
              <a:gd name="connsiteY9" fmla="*/ 171450 h 3810000"/>
              <a:gd name="connsiteX10" fmla="*/ 1643094 w 1919534"/>
              <a:gd name="connsiteY10" fmla="*/ 0 h 3810000"/>
              <a:gd name="connsiteX0" fmla="*/ 32 w 1919534"/>
              <a:gd name="connsiteY0" fmla="*/ 3638550 h 3638550"/>
              <a:gd name="connsiteX1" fmla="*/ 33369 w 1919534"/>
              <a:gd name="connsiteY1" fmla="*/ 3448050 h 3638550"/>
              <a:gd name="connsiteX2" fmla="*/ 185769 w 1919534"/>
              <a:gd name="connsiteY2" fmla="*/ 2990850 h 3638550"/>
              <a:gd name="connsiteX3" fmla="*/ 400082 w 1919534"/>
              <a:gd name="connsiteY3" fmla="*/ 2647950 h 3638550"/>
              <a:gd name="connsiteX4" fmla="*/ 790607 w 1919534"/>
              <a:gd name="connsiteY4" fmla="*/ 2281237 h 3638550"/>
              <a:gd name="connsiteX5" fmla="*/ 1652619 w 1919534"/>
              <a:gd name="connsiteY5" fmla="*/ 1619250 h 3638550"/>
              <a:gd name="connsiteX6" fmla="*/ 1843119 w 1919534"/>
              <a:gd name="connsiteY6" fmla="*/ 1238250 h 3638550"/>
              <a:gd name="connsiteX7" fmla="*/ 1919319 w 1919534"/>
              <a:gd name="connsiteY7" fmla="*/ 785812 h 3638550"/>
              <a:gd name="connsiteX8" fmla="*/ 1862169 w 1919534"/>
              <a:gd name="connsiteY8" fmla="*/ 280987 h 3638550"/>
              <a:gd name="connsiteX9" fmla="*/ 1752632 w 1919534"/>
              <a:gd name="connsiteY9" fmla="*/ 0 h 3638550"/>
              <a:gd name="connsiteX0" fmla="*/ 32 w 1919534"/>
              <a:gd name="connsiteY0" fmla="*/ 3357563 h 3357563"/>
              <a:gd name="connsiteX1" fmla="*/ 33369 w 1919534"/>
              <a:gd name="connsiteY1" fmla="*/ 3167063 h 3357563"/>
              <a:gd name="connsiteX2" fmla="*/ 185769 w 1919534"/>
              <a:gd name="connsiteY2" fmla="*/ 2709863 h 3357563"/>
              <a:gd name="connsiteX3" fmla="*/ 400082 w 1919534"/>
              <a:gd name="connsiteY3" fmla="*/ 2366963 h 3357563"/>
              <a:gd name="connsiteX4" fmla="*/ 790607 w 1919534"/>
              <a:gd name="connsiteY4" fmla="*/ 2000250 h 3357563"/>
              <a:gd name="connsiteX5" fmla="*/ 1652619 w 1919534"/>
              <a:gd name="connsiteY5" fmla="*/ 1338263 h 3357563"/>
              <a:gd name="connsiteX6" fmla="*/ 1843119 w 1919534"/>
              <a:gd name="connsiteY6" fmla="*/ 957263 h 3357563"/>
              <a:gd name="connsiteX7" fmla="*/ 1919319 w 1919534"/>
              <a:gd name="connsiteY7" fmla="*/ 504825 h 3357563"/>
              <a:gd name="connsiteX8" fmla="*/ 1862169 w 1919534"/>
              <a:gd name="connsiteY8" fmla="*/ 0 h 3357563"/>
              <a:gd name="connsiteX0" fmla="*/ 32 w 1919319"/>
              <a:gd name="connsiteY0" fmla="*/ 2852738 h 2852738"/>
              <a:gd name="connsiteX1" fmla="*/ 33369 w 1919319"/>
              <a:gd name="connsiteY1" fmla="*/ 2662238 h 2852738"/>
              <a:gd name="connsiteX2" fmla="*/ 185769 w 1919319"/>
              <a:gd name="connsiteY2" fmla="*/ 2205038 h 2852738"/>
              <a:gd name="connsiteX3" fmla="*/ 400082 w 1919319"/>
              <a:gd name="connsiteY3" fmla="*/ 1862138 h 2852738"/>
              <a:gd name="connsiteX4" fmla="*/ 790607 w 1919319"/>
              <a:gd name="connsiteY4" fmla="*/ 1495425 h 2852738"/>
              <a:gd name="connsiteX5" fmla="*/ 1652619 w 1919319"/>
              <a:gd name="connsiteY5" fmla="*/ 833438 h 2852738"/>
              <a:gd name="connsiteX6" fmla="*/ 1843119 w 1919319"/>
              <a:gd name="connsiteY6" fmla="*/ 452438 h 2852738"/>
              <a:gd name="connsiteX7" fmla="*/ 1919319 w 1919319"/>
              <a:gd name="connsiteY7" fmla="*/ 0 h 2852738"/>
              <a:gd name="connsiteX0" fmla="*/ 32 w 1843119"/>
              <a:gd name="connsiteY0" fmla="*/ 2400300 h 2400300"/>
              <a:gd name="connsiteX1" fmla="*/ 33369 w 1843119"/>
              <a:gd name="connsiteY1" fmla="*/ 2209800 h 2400300"/>
              <a:gd name="connsiteX2" fmla="*/ 185769 w 1843119"/>
              <a:gd name="connsiteY2" fmla="*/ 1752600 h 2400300"/>
              <a:gd name="connsiteX3" fmla="*/ 400082 w 1843119"/>
              <a:gd name="connsiteY3" fmla="*/ 1409700 h 2400300"/>
              <a:gd name="connsiteX4" fmla="*/ 790607 w 1843119"/>
              <a:gd name="connsiteY4" fmla="*/ 1042987 h 2400300"/>
              <a:gd name="connsiteX5" fmla="*/ 1652619 w 1843119"/>
              <a:gd name="connsiteY5" fmla="*/ 381000 h 2400300"/>
              <a:gd name="connsiteX6" fmla="*/ 1843119 w 1843119"/>
              <a:gd name="connsiteY6" fmla="*/ 0 h 2400300"/>
              <a:gd name="connsiteX0" fmla="*/ 32 w 1652619"/>
              <a:gd name="connsiteY0" fmla="*/ 2019300 h 2019300"/>
              <a:gd name="connsiteX1" fmla="*/ 33369 w 1652619"/>
              <a:gd name="connsiteY1" fmla="*/ 1828800 h 2019300"/>
              <a:gd name="connsiteX2" fmla="*/ 185769 w 1652619"/>
              <a:gd name="connsiteY2" fmla="*/ 1371600 h 2019300"/>
              <a:gd name="connsiteX3" fmla="*/ 400082 w 1652619"/>
              <a:gd name="connsiteY3" fmla="*/ 1028700 h 2019300"/>
              <a:gd name="connsiteX4" fmla="*/ 790607 w 1652619"/>
              <a:gd name="connsiteY4" fmla="*/ 661987 h 2019300"/>
              <a:gd name="connsiteX5" fmla="*/ 1652619 w 1652619"/>
              <a:gd name="connsiteY5" fmla="*/ 0 h 2019300"/>
              <a:gd name="connsiteX0" fmla="*/ 32 w 790607"/>
              <a:gd name="connsiteY0" fmla="*/ 1357313 h 1357313"/>
              <a:gd name="connsiteX1" fmla="*/ 33369 w 790607"/>
              <a:gd name="connsiteY1" fmla="*/ 1166813 h 1357313"/>
              <a:gd name="connsiteX2" fmla="*/ 185769 w 790607"/>
              <a:gd name="connsiteY2" fmla="*/ 709613 h 1357313"/>
              <a:gd name="connsiteX3" fmla="*/ 400082 w 790607"/>
              <a:gd name="connsiteY3" fmla="*/ 366713 h 1357313"/>
              <a:gd name="connsiteX4" fmla="*/ 790607 w 790607"/>
              <a:gd name="connsiteY4" fmla="*/ 0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607" h="1357313">
                <a:moveTo>
                  <a:pt x="32" y="1357313"/>
                </a:moveTo>
                <a:cubicBezTo>
                  <a:pt x="-366" y="1273175"/>
                  <a:pt x="2413" y="1274763"/>
                  <a:pt x="33369" y="1166813"/>
                </a:cubicBezTo>
                <a:cubicBezTo>
                  <a:pt x="64325" y="1058863"/>
                  <a:pt x="124650" y="842963"/>
                  <a:pt x="185769" y="709613"/>
                </a:cubicBezTo>
                <a:cubicBezTo>
                  <a:pt x="246888" y="576263"/>
                  <a:pt x="299276" y="484982"/>
                  <a:pt x="400082" y="366713"/>
                </a:cubicBezTo>
                <a:cubicBezTo>
                  <a:pt x="500888" y="248444"/>
                  <a:pt x="581851" y="171450"/>
                  <a:pt x="790607" y="0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Freihandform 86"/>
          <p:cNvSpPr>
            <a:spLocks/>
          </p:cNvSpPr>
          <p:nvPr/>
        </p:nvSpPr>
        <p:spPr bwMode="auto">
          <a:xfrm rot="900000">
            <a:off x="6956343" y="3529595"/>
            <a:ext cx="1024184" cy="971550"/>
          </a:xfrm>
          <a:custGeom>
            <a:avLst/>
            <a:gdLst>
              <a:gd name="connsiteX0" fmla="*/ 0 w 1995702"/>
              <a:gd name="connsiteY0" fmla="*/ 4038600 h 4038600"/>
              <a:gd name="connsiteX1" fmla="*/ 109537 w 1995702"/>
              <a:gd name="connsiteY1" fmla="*/ 3619500 h 4038600"/>
              <a:gd name="connsiteX2" fmla="*/ 261937 w 1995702"/>
              <a:gd name="connsiteY2" fmla="*/ 3162300 h 4038600"/>
              <a:gd name="connsiteX3" fmla="*/ 476250 w 1995702"/>
              <a:gd name="connsiteY3" fmla="*/ 2819400 h 4038600"/>
              <a:gd name="connsiteX4" fmla="*/ 866775 w 1995702"/>
              <a:gd name="connsiteY4" fmla="*/ 2452687 h 4038600"/>
              <a:gd name="connsiteX5" fmla="*/ 1390650 w 1995702"/>
              <a:gd name="connsiteY5" fmla="*/ 2109787 h 4038600"/>
              <a:gd name="connsiteX6" fmla="*/ 1728787 w 1995702"/>
              <a:gd name="connsiteY6" fmla="*/ 1790700 h 4038600"/>
              <a:gd name="connsiteX7" fmla="*/ 1919287 w 1995702"/>
              <a:gd name="connsiteY7" fmla="*/ 1409700 h 4038600"/>
              <a:gd name="connsiteX8" fmla="*/ 1995487 w 1995702"/>
              <a:gd name="connsiteY8" fmla="*/ 957262 h 4038600"/>
              <a:gd name="connsiteX9" fmla="*/ 1938337 w 1995702"/>
              <a:gd name="connsiteY9" fmla="*/ 452437 h 4038600"/>
              <a:gd name="connsiteX10" fmla="*/ 1828800 w 1995702"/>
              <a:gd name="connsiteY10" fmla="*/ 171450 h 4038600"/>
              <a:gd name="connsiteX11" fmla="*/ 1719262 w 1995702"/>
              <a:gd name="connsiteY11" fmla="*/ 0 h 4038600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952285 w 1919534"/>
              <a:gd name="connsiteY5" fmla="*/ 2338387 h 3810000"/>
              <a:gd name="connsiteX6" fmla="*/ 1314482 w 1919534"/>
              <a:gd name="connsiteY6" fmla="*/ 2109787 h 3810000"/>
              <a:gd name="connsiteX7" fmla="*/ 1652619 w 1919534"/>
              <a:gd name="connsiteY7" fmla="*/ 1790700 h 3810000"/>
              <a:gd name="connsiteX8" fmla="*/ 1843119 w 1919534"/>
              <a:gd name="connsiteY8" fmla="*/ 1409700 h 3810000"/>
              <a:gd name="connsiteX9" fmla="*/ 1919319 w 1919534"/>
              <a:gd name="connsiteY9" fmla="*/ 957262 h 3810000"/>
              <a:gd name="connsiteX10" fmla="*/ 1862169 w 1919534"/>
              <a:gd name="connsiteY10" fmla="*/ 452437 h 3810000"/>
              <a:gd name="connsiteX11" fmla="*/ 1752632 w 1919534"/>
              <a:gd name="connsiteY11" fmla="*/ 171450 h 3810000"/>
              <a:gd name="connsiteX12" fmla="*/ 1643094 w 1919534"/>
              <a:gd name="connsiteY12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952285 w 1919534"/>
              <a:gd name="connsiteY5" fmla="*/ 2338387 h 3810000"/>
              <a:gd name="connsiteX6" fmla="*/ 1314482 w 1919534"/>
              <a:gd name="connsiteY6" fmla="*/ 2109787 h 3810000"/>
              <a:gd name="connsiteX7" fmla="*/ 1652619 w 1919534"/>
              <a:gd name="connsiteY7" fmla="*/ 1790700 h 3810000"/>
              <a:gd name="connsiteX8" fmla="*/ 1843119 w 1919534"/>
              <a:gd name="connsiteY8" fmla="*/ 1409700 h 3810000"/>
              <a:gd name="connsiteX9" fmla="*/ 1919319 w 1919534"/>
              <a:gd name="connsiteY9" fmla="*/ 957262 h 3810000"/>
              <a:gd name="connsiteX10" fmla="*/ 1862169 w 1919534"/>
              <a:gd name="connsiteY10" fmla="*/ 452437 h 3810000"/>
              <a:gd name="connsiteX11" fmla="*/ 1752632 w 1919534"/>
              <a:gd name="connsiteY11" fmla="*/ 171450 h 3810000"/>
              <a:gd name="connsiteX12" fmla="*/ 1643094 w 1919534"/>
              <a:gd name="connsiteY12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952285 w 1919534"/>
              <a:gd name="connsiteY4" fmla="*/ 23383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952285 w 1919534"/>
              <a:gd name="connsiteY4" fmla="*/ 23383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0 w 1886165"/>
              <a:gd name="connsiteY0" fmla="*/ 3619500 h 3619500"/>
              <a:gd name="connsiteX1" fmla="*/ 152400 w 1886165"/>
              <a:gd name="connsiteY1" fmla="*/ 3162300 h 3619500"/>
              <a:gd name="connsiteX2" fmla="*/ 366713 w 1886165"/>
              <a:gd name="connsiteY2" fmla="*/ 2819400 h 3619500"/>
              <a:gd name="connsiteX3" fmla="*/ 918916 w 1886165"/>
              <a:gd name="connsiteY3" fmla="*/ 2338387 h 3619500"/>
              <a:gd name="connsiteX4" fmla="*/ 1281113 w 1886165"/>
              <a:gd name="connsiteY4" fmla="*/ 2109787 h 3619500"/>
              <a:gd name="connsiteX5" fmla="*/ 1619250 w 1886165"/>
              <a:gd name="connsiteY5" fmla="*/ 1790700 h 3619500"/>
              <a:gd name="connsiteX6" fmla="*/ 1809750 w 1886165"/>
              <a:gd name="connsiteY6" fmla="*/ 1409700 h 3619500"/>
              <a:gd name="connsiteX7" fmla="*/ 1885950 w 1886165"/>
              <a:gd name="connsiteY7" fmla="*/ 957262 h 3619500"/>
              <a:gd name="connsiteX8" fmla="*/ 1828800 w 1886165"/>
              <a:gd name="connsiteY8" fmla="*/ 452437 h 3619500"/>
              <a:gd name="connsiteX9" fmla="*/ 1719263 w 1886165"/>
              <a:gd name="connsiteY9" fmla="*/ 171450 h 3619500"/>
              <a:gd name="connsiteX10" fmla="*/ 1609725 w 1886165"/>
              <a:gd name="connsiteY10" fmla="*/ 0 h 3619500"/>
              <a:gd name="connsiteX0" fmla="*/ 0 w 1733765"/>
              <a:gd name="connsiteY0" fmla="*/ 3162300 h 3162300"/>
              <a:gd name="connsiteX1" fmla="*/ 214313 w 1733765"/>
              <a:gd name="connsiteY1" fmla="*/ 2819400 h 3162300"/>
              <a:gd name="connsiteX2" fmla="*/ 766516 w 1733765"/>
              <a:gd name="connsiteY2" fmla="*/ 2338387 h 3162300"/>
              <a:gd name="connsiteX3" fmla="*/ 1128713 w 1733765"/>
              <a:gd name="connsiteY3" fmla="*/ 2109787 h 3162300"/>
              <a:gd name="connsiteX4" fmla="*/ 1466850 w 1733765"/>
              <a:gd name="connsiteY4" fmla="*/ 1790700 h 3162300"/>
              <a:gd name="connsiteX5" fmla="*/ 1657350 w 1733765"/>
              <a:gd name="connsiteY5" fmla="*/ 1409700 h 3162300"/>
              <a:gd name="connsiteX6" fmla="*/ 1733550 w 1733765"/>
              <a:gd name="connsiteY6" fmla="*/ 957262 h 3162300"/>
              <a:gd name="connsiteX7" fmla="*/ 1676400 w 1733765"/>
              <a:gd name="connsiteY7" fmla="*/ 452437 h 3162300"/>
              <a:gd name="connsiteX8" fmla="*/ 1566863 w 1733765"/>
              <a:gd name="connsiteY8" fmla="*/ 171450 h 3162300"/>
              <a:gd name="connsiteX9" fmla="*/ 1457325 w 1733765"/>
              <a:gd name="connsiteY9" fmla="*/ 0 h 3162300"/>
              <a:gd name="connsiteX0" fmla="*/ 0 w 1519452"/>
              <a:gd name="connsiteY0" fmla="*/ 2819400 h 2819400"/>
              <a:gd name="connsiteX1" fmla="*/ 552203 w 1519452"/>
              <a:gd name="connsiteY1" fmla="*/ 2338387 h 2819400"/>
              <a:gd name="connsiteX2" fmla="*/ 914400 w 1519452"/>
              <a:gd name="connsiteY2" fmla="*/ 2109787 h 2819400"/>
              <a:gd name="connsiteX3" fmla="*/ 1252537 w 1519452"/>
              <a:gd name="connsiteY3" fmla="*/ 1790700 h 2819400"/>
              <a:gd name="connsiteX4" fmla="*/ 1443037 w 1519452"/>
              <a:gd name="connsiteY4" fmla="*/ 1409700 h 2819400"/>
              <a:gd name="connsiteX5" fmla="*/ 1519237 w 1519452"/>
              <a:gd name="connsiteY5" fmla="*/ 957262 h 2819400"/>
              <a:gd name="connsiteX6" fmla="*/ 1462087 w 1519452"/>
              <a:gd name="connsiteY6" fmla="*/ 452437 h 2819400"/>
              <a:gd name="connsiteX7" fmla="*/ 1352550 w 1519452"/>
              <a:gd name="connsiteY7" fmla="*/ 171450 h 2819400"/>
              <a:gd name="connsiteX8" fmla="*/ 1243012 w 1519452"/>
              <a:gd name="connsiteY8" fmla="*/ 0 h 2819400"/>
              <a:gd name="connsiteX0" fmla="*/ 0 w 967249"/>
              <a:gd name="connsiteY0" fmla="*/ 2338387 h 2338387"/>
              <a:gd name="connsiteX1" fmla="*/ 362197 w 967249"/>
              <a:gd name="connsiteY1" fmla="*/ 2109787 h 2338387"/>
              <a:gd name="connsiteX2" fmla="*/ 700334 w 967249"/>
              <a:gd name="connsiteY2" fmla="*/ 1790700 h 2338387"/>
              <a:gd name="connsiteX3" fmla="*/ 890834 w 967249"/>
              <a:gd name="connsiteY3" fmla="*/ 1409700 h 2338387"/>
              <a:gd name="connsiteX4" fmla="*/ 967034 w 967249"/>
              <a:gd name="connsiteY4" fmla="*/ 957262 h 2338387"/>
              <a:gd name="connsiteX5" fmla="*/ 909884 w 967249"/>
              <a:gd name="connsiteY5" fmla="*/ 452437 h 2338387"/>
              <a:gd name="connsiteX6" fmla="*/ 800347 w 967249"/>
              <a:gd name="connsiteY6" fmla="*/ 171450 h 2338387"/>
              <a:gd name="connsiteX7" fmla="*/ 690809 w 967249"/>
              <a:gd name="connsiteY7" fmla="*/ 0 h 2338387"/>
              <a:gd name="connsiteX0" fmla="*/ 0 w 967249"/>
              <a:gd name="connsiteY0" fmla="*/ 2166937 h 2166937"/>
              <a:gd name="connsiteX1" fmla="*/ 362197 w 967249"/>
              <a:gd name="connsiteY1" fmla="*/ 1938337 h 2166937"/>
              <a:gd name="connsiteX2" fmla="*/ 700334 w 967249"/>
              <a:gd name="connsiteY2" fmla="*/ 1619250 h 2166937"/>
              <a:gd name="connsiteX3" fmla="*/ 890834 w 967249"/>
              <a:gd name="connsiteY3" fmla="*/ 1238250 h 2166937"/>
              <a:gd name="connsiteX4" fmla="*/ 967034 w 967249"/>
              <a:gd name="connsiteY4" fmla="*/ 785812 h 2166937"/>
              <a:gd name="connsiteX5" fmla="*/ 909884 w 967249"/>
              <a:gd name="connsiteY5" fmla="*/ 280987 h 2166937"/>
              <a:gd name="connsiteX6" fmla="*/ 800347 w 967249"/>
              <a:gd name="connsiteY6" fmla="*/ 0 h 2166937"/>
              <a:gd name="connsiteX0" fmla="*/ 0 w 967249"/>
              <a:gd name="connsiteY0" fmla="*/ 1885950 h 1885950"/>
              <a:gd name="connsiteX1" fmla="*/ 362197 w 967249"/>
              <a:gd name="connsiteY1" fmla="*/ 1657350 h 1885950"/>
              <a:gd name="connsiteX2" fmla="*/ 700334 w 967249"/>
              <a:gd name="connsiteY2" fmla="*/ 1338263 h 1885950"/>
              <a:gd name="connsiteX3" fmla="*/ 890834 w 967249"/>
              <a:gd name="connsiteY3" fmla="*/ 957263 h 1885950"/>
              <a:gd name="connsiteX4" fmla="*/ 967034 w 967249"/>
              <a:gd name="connsiteY4" fmla="*/ 504825 h 1885950"/>
              <a:gd name="connsiteX5" fmla="*/ 909884 w 967249"/>
              <a:gd name="connsiteY5" fmla="*/ 0 h 1885950"/>
              <a:gd name="connsiteX0" fmla="*/ 0 w 967034"/>
              <a:gd name="connsiteY0" fmla="*/ 1381125 h 1381125"/>
              <a:gd name="connsiteX1" fmla="*/ 362197 w 967034"/>
              <a:gd name="connsiteY1" fmla="*/ 1152525 h 1381125"/>
              <a:gd name="connsiteX2" fmla="*/ 700334 w 967034"/>
              <a:gd name="connsiteY2" fmla="*/ 833438 h 1381125"/>
              <a:gd name="connsiteX3" fmla="*/ 890834 w 967034"/>
              <a:gd name="connsiteY3" fmla="*/ 452438 h 1381125"/>
              <a:gd name="connsiteX4" fmla="*/ 967034 w 967034"/>
              <a:gd name="connsiteY4" fmla="*/ 0 h 1381125"/>
              <a:gd name="connsiteX0" fmla="*/ 0 w 890834"/>
              <a:gd name="connsiteY0" fmla="*/ 928687 h 928687"/>
              <a:gd name="connsiteX1" fmla="*/ 362197 w 890834"/>
              <a:gd name="connsiteY1" fmla="*/ 700087 h 928687"/>
              <a:gd name="connsiteX2" fmla="*/ 700334 w 890834"/>
              <a:gd name="connsiteY2" fmla="*/ 381000 h 928687"/>
              <a:gd name="connsiteX3" fmla="*/ 890834 w 890834"/>
              <a:gd name="connsiteY3" fmla="*/ 0 h 928687"/>
              <a:gd name="connsiteX0" fmla="*/ 0 w 1043234"/>
              <a:gd name="connsiteY0" fmla="*/ 981075 h 981075"/>
              <a:gd name="connsiteX1" fmla="*/ 362197 w 1043234"/>
              <a:gd name="connsiteY1" fmla="*/ 752475 h 981075"/>
              <a:gd name="connsiteX2" fmla="*/ 700334 w 1043234"/>
              <a:gd name="connsiteY2" fmla="*/ 433388 h 981075"/>
              <a:gd name="connsiteX3" fmla="*/ 1043234 w 1043234"/>
              <a:gd name="connsiteY3" fmla="*/ 0 h 981075"/>
              <a:gd name="connsiteX0" fmla="*/ 0 w 1043234"/>
              <a:gd name="connsiteY0" fmla="*/ 981075 h 981075"/>
              <a:gd name="connsiteX1" fmla="*/ 362197 w 1043234"/>
              <a:gd name="connsiteY1" fmla="*/ 752475 h 981075"/>
              <a:gd name="connsiteX2" fmla="*/ 767009 w 1043234"/>
              <a:gd name="connsiteY2" fmla="*/ 433388 h 981075"/>
              <a:gd name="connsiteX3" fmla="*/ 1043234 w 1043234"/>
              <a:gd name="connsiteY3" fmla="*/ 0 h 981075"/>
              <a:gd name="connsiteX0" fmla="*/ 0 w 1024184"/>
              <a:gd name="connsiteY0" fmla="*/ 971550 h 971550"/>
              <a:gd name="connsiteX1" fmla="*/ 362197 w 1024184"/>
              <a:gd name="connsiteY1" fmla="*/ 742950 h 971550"/>
              <a:gd name="connsiteX2" fmla="*/ 767009 w 1024184"/>
              <a:gd name="connsiteY2" fmla="*/ 423863 h 971550"/>
              <a:gd name="connsiteX3" fmla="*/ 1024184 w 1024184"/>
              <a:gd name="connsiteY3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84" h="971550">
                <a:moveTo>
                  <a:pt x="0" y="971550"/>
                </a:moveTo>
                <a:cubicBezTo>
                  <a:pt x="152400" y="853281"/>
                  <a:pt x="234362" y="834231"/>
                  <a:pt x="362197" y="742950"/>
                </a:cubicBezTo>
                <a:cubicBezTo>
                  <a:pt x="490032" y="651669"/>
                  <a:pt x="656678" y="547688"/>
                  <a:pt x="767009" y="423863"/>
                </a:cubicBezTo>
                <a:cubicBezTo>
                  <a:pt x="877340" y="300038"/>
                  <a:pt x="979734" y="138906"/>
                  <a:pt x="1024184" y="0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Freihandform 87"/>
          <p:cNvSpPr>
            <a:spLocks/>
          </p:cNvSpPr>
          <p:nvPr/>
        </p:nvSpPr>
        <p:spPr bwMode="auto">
          <a:xfrm rot="900000">
            <a:off x="8084723" y="2220039"/>
            <a:ext cx="276813" cy="1471612"/>
          </a:xfrm>
          <a:custGeom>
            <a:avLst/>
            <a:gdLst>
              <a:gd name="connsiteX0" fmla="*/ 0 w 1995702"/>
              <a:gd name="connsiteY0" fmla="*/ 4038600 h 4038600"/>
              <a:gd name="connsiteX1" fmla="*/ 109537 w 1995702"/>
              <a:gd name="connsiteY1" fmla="*/ 3619500 h 4038600"/>
              <a:gd name="connsiteX2" fmla="*/ 261937 w 1995702"/>
              <a:gd name="connsiteY2" fmla="*/ 3162300 h 4038600"/>
              <a:gd name="connsiteX3" fmla="*/ 476250 w 1995702"/>
              <a:gd name="connsiteY3" fmla="*/ 2819400 h 4038600"/>
              <a:gd name="connsiteX4" fmla="*/ 866775 w 1995702"/>
              <a:gd name="connsiteY4" fmla="*/ 2452687 h 4038600"/>
              <a:gd name="connsiteX5" fmla="*/ 1390650 w 1995702"/>
              <a:gd name="connsiteY5" fmla="*/ 2109787 h 4038600"/>
              <a:gd name="connsiteX6" fmla="*/ 1728787 w 1995702"/>
              <a:gd name="connsiteY6" fmla="*/ 1790700 h 4038600"/>
              <a:gd name="connsiteX7" fmla="*/ 1919287 w 1995702"/>
              <a:gd name="connsiteY7" fmla="*/ 1409700 h 4038600"/>
              <a:gd name="connsiteX8" fmla="*/ 1995487 w 1995702"/>
              <a:gd name="connsiteY8" fmla="*/ 957262 h 4038600"/>
              <a:gd name="connsiteX9" fmla="*/ 1938337 w 1995702"/>
              <a:gd name="connsiteY9" fmla="*/ 452437 h 4038600"/>
              <a:gd name="connsiteX10" fmla="*/ 1828800 w 1995702"/>
              <a:gd name="connsiteY10" fmla="*/ 171450 h 4038600"/>
              <a:gd name="connsiteX11" fmla="*/ 1719262 w 1995702"/>
              <a:gd name="connsiteY11" fmla="*/ 0 h 4038600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0 w 1919502"/>
              <a:gd name="connsiteY0" fmla="*/ 3810000 h 3817857"/>
              <a:gd name="connsiteX1" fmla="*/ 8122 w 1919502"/>
              <a:gd name="connsiteY1" fmla="*/ 3801581 h 3817857"/>
              <a:gd name="connsiteX2" fmla="*/ 33337 w 1919502"/>
              <a:gd name="connsiteY2" fmla="*/ 3619500 h 3817857"/>
              <a:gd name="connsiteX3" fmla="*/ 185737 w 1919502"/>
              <a:gd name="connsiteY3" fmla="*/ 3162300 h 3817857"/>
              <a:gd name="connsiteX4" fmla="*/ 400050 w 1919502"/>
              <a:gd name="connsiteY4" fmla="*/ 2819400 h 3817857"/>
              <a:gd name="connsiteX5" fmla="*/ 790575 w 1919502"/>
              <a:gd name="connsiteY5" fmla="*/ 2452687 h 3817857"/>
              <a:gd name="connsiteX6" fmla="*/ 1314450 w 1919502"/>
              <a:gd name="connsiteY6" fmla="*/ 2109787 h 3817857"/>
              <a:gd name="connsiteX7" fmla="*/ 1652587 w 1919502"/>
              <a:gd name="connsiteY7" fmla="*/ 1790700 h 3817857"/>
              <a:gd name="connsiteX8" fmla="*/ 1843087 w 1919502"/>
              <a:gd name="connsiteY8" fmla="*/ 1409700 h 3817857"/>
              <a:gd name="connsiteX9" fmla="*/ 1919287 w 1919502"/>
              <a:gd name="connsiteY9" fmla="*/ 957262 h 3817857"/>
              <a:gd name="connsiteX10" fmla="*/ 1862137 w 1919502"/>
              <a:gd name="connsiteY10" fmla="*/ 452437 h 3817857"/>
              <a:gd name="connsiteX11" fmla="*/ 1752600 w 1919502"/>
              <a:gd name="connsiteY11" fmla="*/ 171450 h 3817857"/>
              <a:gd name="connsiteX12" fmla="*/ 1643062 w 1919502"/>
              <a:gd name="connsiteY12" fmla="*/ 0 h 3817857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0 w 1886165"/>
              <a:gd name="connsiteY0" fmla="*/ 3619500 h 3619500"/>
              <a:gd name="connsiteX1" fmla="*/ 152400 w 1886165"/>
              <a:gd name="connsiteY1" fmla="*/ 3162300 h 3619500"/>
              <a:gd name="connsiteX2" fmla="*/ 366713 w 1886165"/>
              <a:gd name="connsiteY2" fmla="*/ 2819400 h 3619500"/>
              <a:gd name="connsiteX3" fmla="*/ 757238 w 1886165"/>
              <a:gd name="connsiteY3" fmla="*/ 2452687 h 3619500"/>
              <a:gd name="connsiteX4" fmla="*/ 1281113 w 1886165"/>
              <a:gd name="connsiteY4" fmla="*/ 2109787 h 3619500"/>
              <a:gd name="connsiteX5" fmla="*/ 1619250 w 1886165"/>
              <a:gd name="connsiteY5" fmla="*/ 1790700 h 3619500"/>
              <a:gd name="connsiteX6" fmla="*/ 1809750 w 1886165"/>
              <a:gd name="connsiteY6" fmla="*/ 1409700 h 3619500"/>
              <a:gd name="connsiteX7" fmla="*/ 1885950 w 1886165"/>
              <a:gd name="connsiteY7" fmla="*/ 957262 h 3619500"/>
              <a:gd name="connsiteX8" fmla="*/ 1828800 w 1886165"/>
              <a:gd name="connsiteY8" fmla="*/ 452437 h 3619500"/>
              <a:gd name="connsiteX9" fmla="*/ 1719263 w 1886165"/>
              <a:gd name="connsiteY9" fmla="*/ 171450 h 3619500"/>
              <a:gd name="connsiteX10" fmla="*/ 1609725 w 1886165"/>
              <a:gd name="connsiteY10" fmla="*/ 0 h 3619500"/>
              <a:gd name="connsiteX0" fmla="*/ 0 w 1733765"/>
              <a:gd name="connsiteY0" fmla="*/ 3162300 h 3162300"/>
              <a:gd name="connsiteX1" fmla="*/ 214313 w 1733765"/>
              <a:gd name="connsiteY1" fmla="*/ 2819400 h 3162300"/>
              <a:gd name="connsiteX2" fmla="*/ 604838 w 1733765"/>
              <a:gd name="connsiteY2" fmla="*/ 2452687 h 3162300"/>
              <a:gd name="connsiteX3" fmla="*/ 1128713 w 1733765"/>
              <a:gd name="connsiteY3" fmla="*/ 2109787 h 3162300"/>
              <a:gd name="connsiteX4" fmla="*/ 1466850 w 1733765"/>
              <a:gd name="connsiteY4" fmla="*/ 1790700 h 3162300"/>
              <a:gd name="connsiteX5" fmla="*/ 1657350 w 1733765"/>
              <a:gd name="connsiteY5" fmla="*/ 1409700 h 3162300"/>
              <a:gd name="connsiteX6" fmla="*/ 1733550 w 1733765"/>
              <a:gd name="connsiteY6" fmla="*/ 957262 h 3162300"/>
              <a:gd name="connsiteX7" fmla="*/ 1676400 w 1733765"/>
              <a:gd name="connsiteY7" fmla="*/ 452437 h 3162300"/>
              <a:gd name="connsiteX8" fmla="*/ 1566863 w 1733765"/>
              <a:gd name="connsiteY8" fmla="*/ 171450 h 3162300"/>
              <a:gd name="connsiteX9" fmla="*/ 1457325 w 1733765"/>
              <a:gd name="connsiteY9" fmla="*/ 0 h 3162300"/>
              <a:gd name="connsiteX0" fmla="*/ 0 w 1519452"/>
              <a:gd name="connsiteY0" fmla="*/ 2819400 h 2819400"/>
              <a:gd name="connsiteX1" fmla="*/ 390525 w 1519452"/>
              <a:gd name="connsiteY1" fmla="*/ 2452687 h 2819400"/>
              <a:gd name="connsiteX2" fmla="*/ 914400 w 1519452"/>
              <a:gd name="connsiteY2" fmla="*/ 2109787 h 2819400"/>
              <a:gd name="connsiteX3" fmla="*/ 1252537 w 1519452"/>
              <a:gd name="connsiteY3" fmla="*/ 1790700 h 2819400"/>
              <a:gd name="connsiteX4" fmla="*/ 1443037 w 1519452"/>
              <a:gd name="connsiteY4" fmla="*/ 1409700 h 2819400"/>
              <a:gd name="connsiteX5" fmla="*/ 1519237 w 1519452"/>
              <a:gd name="connsiteY5" fmla="*/ 957262 h 2819400"/>
              <a:gd name="connsiteX6" fmla="*/ 1462087 w 1519452"/>
              <a:gd name="connsiteY6" fmla="*/ 452437 h 2819400"/>
              <a:gd name="connsiteX7" fmla="*/ 1352550 w 1519452"/>
              <a:gd name="connsiteY7" fmla="*/ 171450 h 2819400"/>
              <a:gd name="connsiteX8" fmla="*/ 1243012 w 1519452"/>
              <a:gd name="connsiteY8" fmla="*/ 0 h 2819400"/>
              <a:gd name="connsiteX0" fmla="*/ 0 w 1128927"/>
              <a:gd name="connsiteY0" fmla="*/ 2452687 h 2452687"/>
              <a:gd name="connsiteX1" fmla="*/ 523875 w 1128927"/>
              <a:gd name="connsiteY1" fmla="*/ 2109787 h 2452687"/>
              <a:gd name="connsiteX2" fmla="*/ 862012 w 1128927"/>
              <a:gd name="connsiteY2" fmla="*/ 1790700 h 2452687"/>
              <a:gd name="connsiteX3" fmla="*/ 1052512 w 1128927"/>
              <a:gd name="connsiteY3" fmla="*/ 1409700 h 2452687"/>
              <a:gd name="connsiteX4" fmla="*/ 1128712 w 1128927"/>
              <a:gd name="connsiteY4" fmla="*/ 957262 h 2452687"/>
              <a:gd name="connsiteX5" fmla="*/ 1071562 w 1128927"/>
              <a:gd name="connsiteY5" fmla="*/ 452437 h 2452687"/>
              <a:gd name="connsiteX6" fmla="*/ 962025 w 1128927"/>
              <a:gd name="connsiteY6" fmla="*/ 171450 h 2452687"/>
              <a:gd name="connsiteX7" fmla="*/ 852487 w 1128927"/>
              <a:gd name="connsiteY7" fmla="*/ 0 h 2452687"/>
              <a:gd name="connsiteX0" fmla="*/ 0 w 605052"/>
              <a:gd name="connsiteY0" fmla="*/ 2109787 h 2109787"/>
              <a:gd name="connsiteX1" fmla="*/ 338137 w 605052"/>
              <a:gd name="connsiteY1" fmla="*/ 1790700 h 2109787"/>
              <a:gd name="connsiteX2" fmla="*/ 528637 w 605052"/>
              <a:gd name="connsiteY2" fmla="*/ 1409700 h 2109787"/>
              <a:gd name="connsiteX3" fmla="*/ 604837 w 605052"/>
              <a:gd name="connsiteY3" fmla="*/ 957262 h 2109787"/>
              <a:gd name="connsiteX4" fmla="*/ 547687 w 605052"/>
              <a:gd name="connsiteY4" fmla="*/ 452437 h 2109787"/>
              <a:gd name="connsiteX5" fmla="*/ 438150 w 605052"/>
              <a:gd name="connsiteY5" fmla="*/ 171450 h 2109787"/>
              <a:gd name="connsiteX6" fmla="*/ 328612 w 605052"/>
              <a:gd name="connsiteY6" fmla="*/ 0 h 2109787"/>
              <a:gd name="connsiteX0" fmla="*/ 9525 w 276440"/>
              <a:gd name="connsiteY0" fmla="*/ 1790700 h 1790700"/>
              <a:gd name="connsiteX1" fmla="*/ 200025 w 276440"/>
              <a:gd name="connsiteY1" fmla="*/ 1409700 h 1790700"/>
              <a:gd name="connsiteX2" fmla="*/ 276225 w 276440"/>
              <a:gd name="connsiteY2" fmla="*/ 957262 h 1790700"/>
              <a:gd name="connsiteX3" fmla="*/ 219075 w 276440"/>
              <a:gd name="connsiteY3" fmla="*/ 452437 h 1790700"/>
              <a:gd name="connsiteX4" fmla="*/ 109538 w 276440"/>
              <a:gd name="connsiteY4" fmla="*/ 171450 h 1790700"/>
              <a:gd name="connsiteX5" fmla="*/ 0 w 276440"/>
              <a:gd name="connsiteY5" fmla="*/ 0 h 1790700"/>
              <a:gd name="connsiteX0" fmla="*/ 200025 w 276440"/>
              <a:gd name="connsiteY0" fmla="*/ 1409700 h 1409700"/>
              <a:gd name="connsiteX1" fmla="*/ 276225 w 276440"/>
              <a:gd name="connsiteY1" fmla="*/ 957262 h 1409700"/>
              <a:gd name="connsiteX2" fmla="*/ 219075 w 276440"/>
              <a:gd name="connsiteY2" fmla="*/ 452437 h 1409700"/>
              <a:gd name="connsiteX3" fmla="*/ 109538 w 276440"/>
              <a:gd name="connsiteY3" fmla="*/ 171450 h 1409700"/>
              <a:gd name="connsiteX4" fmla="*/ 0 w 276440"/>
              <a:gd name="connsiteY4" fmla="*/ 0 h 1409700"/>
              <a:gd name="connsiteX0" fmla="*/ 185738 w 276813"/>
              <a:gd name="connsiteY0" fmla="*/ 1471612 h 1471612"/>
              <a:gd name="connsiteX1" fmla="*/ 276225 w 276813"/>
              <a:gd name="connsiteY1" fmla="*/ 957262 h 1471612"/>
              <a:gd name="connsiteX2" fmla="*/ 219075 w 276813"/>
              <a:gd name="connsiteY2" fmla="*/ 452437 h 1471612"/>
              <a:gd name="connsiteX3" fmla="*/ 109538 w 276813"/>
              <a:gd name="connsiteY3" fmla="*/ 171450 h 1471612"/>
              <a:gd name="connsiteX4" fmla="*/ 0 w 276813"/>
              <a:gd name="connsiteY4" fmla="*/ 0 h 147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13" h="1471612">
                <a:moveTo>
                  <a:pt x="185738" y="1471612"/>
                </a:moveTo>
                <a:cubicBezTo>
                  <a:pt x="230188" y="1332706"/>
                  <a:pt x="270669" y="1127124"/>
                  <a:pt x="276225" y="957262"/>
                </a:cubicBezTo>
                <a:cubicBezTo>
                  <a:pt x="281781" y="787400"/>
                  <a:pt x="246856" y="583406"/>
                  <a:pt x="219075" y="452437"/>
                </a:cubicBezTo>
                <a:cubicBezTo>
                  <a:pt x="191294" y="321468"/>
                  <a:pt x="146050" y="246856"/>
                  <a:pt x="109538" y="171450"/>
                </a:cubicBezTo>
                <a:cubicBezTo>
                  <a:pt x="73026" y="96044"/>
                  <a:pt x="36513" y="48022"/>
                  <a:pt x="0" y="0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Textfeld 88"/>
          <p:cNvSpPr txBox="1">
            <a:spLocks/>
          </p:cNvSpPr>
          <p:nvPr/>
        </p:nvSpPr>
        <p:spPr>
          <a:xfrm rot="900000">
            <a:off x="7083376" y="3506157"/>
            <a:ext cx="584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/>
              <a:t>Track</a:t>
            </a:r>
            <a:endParaRPr lang="de-CH" sz="1200" b="1" dirty="0"/>
          </a:p>
        </p:txBody>
      </p:sp>
      <p:sp>
        <p:nvSpPr>
          <p:cNvPr id="90" name="Textfeld 89"/>
          <p:cNvSpPr txBox="1">
            <a:spLocks/>
          </p:cNvSpPr>
          <p:nvPr/>
        </p:nvSpPr>
        <p:spPr>
          <a:xfrm rot="900000">
            <a:off x="6668551" y="197493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X</a:t>
            </a:r>
            <a:endParaRPr lang="de-CH" b="1" dirty="0"/>
          </a:p>
        </p:txBody>
      </p:sp>
      <p:sp>
        <p:nvSpPr>
          <p:cNvPr id="34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41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31540" y="333375"/>
            <a:ext cx="8207375" cy="3587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smtClean="0">
                <a:solidFill>
                  <a:srgbClr val="969696"/>
                </a:solidFill>
              </a:rPr>
              <a:t>Amberg IMS Survey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150"/>
            <a:ext cx="8172140" cy="72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I</a:t>
            </a:r>
            <a:r>
              <a:rPr lang="en-GB" dirty="0" smtClean="0"/>
              <a:t>MS Survey – Use case 4</a:t>
            </a:r>
            <a:endParaRPr lang="en-GB" sz="1600" b="0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3959225"/>
          </a:xfrm>
          <a:noFill/>
        </p:spPr>
        <p:txBody>
          <a:bodyPr/>
          <a:lstStyle/>
          <a:p>
            <a:pPr marL="185738" indent="-185738" eaLnBrk="1" hangingPunct="1"/>
            <a:r>
              <a:rPr lang="en-GB" dirty="0" smtClean="0"/>
              <a:t>Global 3D Topographic Survey</a:t>
            </a:r>
          </a:p>
          <a:p>
            <a:pPr lvl="1"/>
            <a:r>
              <a:rPr lang="en-GB" dirty="0" smtClean="0"/>
              <a:t>As Use Case </a:t>
            </a:r>
            <a:r>
              <a:rPr lang="en-GB" dirty="0"/>
              <a:t>3</a:t>
            </a:r>
            <a:r>
              <a:rPr lang="en-GB" dirty="0" smtClean="0"/>
              <a:t>, additionally:</a:t>
            </a:r>
          </a:p>
          <a:p>
            <a:pPr lvl="1"/>
            <a:r>
              <a:rPr lang="en-GB" dirty="0" smtClean="0"/>
              <a:t>CPs established in Global Coordinate Grid</a:t>
            </a:r>
          </a:p>
          <a:p>
            <a:pPr marL="7938" lvl="1" indent="0">
              <a:buNone/>
            </a:pPr>
            <a:r>
              <a:rPr lang="en-GB" dirty="0" smtClean="0"/>
              <a:t>Base for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) Subsequent transformation of </a:t>
            </a:r>
            <a:br>
              <a:rPr lang="en-GB" dirty="0" smtClean="0"/>
            </a:br>
            <a:r>
              <a:rPr lang="en-GB" dirty="0" smtClean="0"/>
              <a:t>local 3D track data</a:t>
            </a:r>
          </a:p>
          <a:p>
            <a:pPr marL="7938" lvl="1" indent="0">
              <a:buNone/>
            </a:pPr>
            <a:r>
              <a:rPr lang="en-GB" dirty="0"/>
              <a:t>o</a:t>
            </a:r>
            <a:r>
              <a:rPr lang="en-GB" dirty="0" smtClean="0"/>
              <a:t>r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) Initial survey directly using </a:t>
            </a:r>
            <a:br>
              <a:rPr lang="en-GB" dirty="0" smtClean="0"/>
            </a:br>
            <a:r>
              <a:rPr lang="en-GB" dirty="0" smtClean="0"/>
              <a:t>3D CP project data</a:t>
            </a:r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12"/>
          </p:nvPr>
        </p:nvSpPr>
        <p:spPr>
          <a:xfrm>
            <a:off x="539552" y="6436506"/>
            <a:ext cx="2303463" cy="1968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chemeClr val="bg2"/>
                </a:solidFill>
              </a:rPr>
              <a:t>© 2016-2018 Amberg Technologies AG</a:t>
            </a:r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59532" y="5113249"/>
            <a:ext cx="4824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0838" lvl="1" indent="-342900">
              <a:buFont typeface="Wingdings"/>
              <a:buChar char="è"/>
              <a:tabLst>
                <a:tab pos="355600" algn="l"/>
              </a:tabLst>
            </a:pPr>
            <a:r>
              <a:rPr lang="en-GB" sz="2000" b="1" dirty="0" smtClean="0">
                <a:solidFill>
                  <a:srgbClr val="E2003B"/>
                </a:solidFill>
              </a:rPr>
              <a:t>Consistent Coordinate Grid Quality</a:t>
            </a:r>
          </a:p>
          <a:p>
            <a:pPr marL="350838" lvl="1" indent="-342900">
              <a:buFont typeface="Wingdings"/>
              <a:buChar char="è"/>
              <a:tabLst>
                <a:tab pos="355600" algn="l"/>
              </a:tabLst>
            </a:pPr>
            <a:r>
              <a:rPr lang="en-GB" sz="2000" b="1" dirty="0" smtClean="0">
                <a:solidFill>
                  <a:srgbClr val="E2003B"/>
                </a:solidFill>
              </a:rPr>
              <a:t>Fully compatible with other </a:t>
            </a:r>
            <a:r>
              <a:rPr lang="en-GB" sz="2000" b="1" dirty="0">
                <a:solidFill>
                  <a:srgbClr val="E2003B"/>
                </a:solidFill>
              </a:rPr>
              <a:t/>
            </a:r>
            <a:br>
              <a:rPr lang="en-GB" sz="2000" b="1" dirty="0">
                <a:solidFill>
                  <a:srgbClr val="E2003B"/>
                </a:solidFill>
              </a:rPr>
            </a:br>
            <a:r>
              <a:rPr lang="en-GB" sz="2000" b="1" dirty="0" smtClean="0">
                <a:solidFill>
                  <a:srgbClr val="E2003B"/>
                </a:solidFill>
              </a:rPr>
              <a:t>geodetic 3D survey data</a:t>
            </a:r>
          </a:p>
          <a:p>
            <a:pPr marL="350838" lvl="1" indent="-342900">
              <a:buFont typeface="Wingdings"/>
              <a:buChar char="è"/>
              <a:tabLst>
                <a:tab pos="355600" algn="l"/>
              </a:tabLst>
            </a:pPr>
            <a:endParaRPr lang="en-GB" sz="2000" b="1" dirty="0">
              <a:solidFill>
                <a:srgbClr val="E2003B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 bwMode="auto">
          <a:xfrm rot="20130133" flipV="1">
            <a:off x="5335134" y="1952480"/>
            <a:ext cx="1745697" cy="36265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 rot="20130133">
            <a:off x="6253289" y="5379713"/>
            <a:ext cx="1745697" cy="80192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Gleichschenkliges Dreieck 27"/>
          <p:cNvSpPr/>
          <p:nvPr/>
        </p:nvSpPr>
        <p:spPr bwMode="auto">
          <a:xfrm>
            <a:off x="5760132" y="5667172"/>
            <a:ext cx="180020" cy="144016"/>
          </a:xfrm>
          <a:prstGeom prst="triangl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Gleichschenkliges Dreieck 28"/>
          <p:cNvSpPr/>
          <p:nvPr/>
        </p:nvSpPr>
        <p:spPr bwMode="auto">
          <a:xfrm>
            <a:off x="7070565" y="4593317"/>
            <a:ext cx="180020" cy="144016"/>
          </a:xfrm>
          <a:prstGeom prst="triangl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Gleichschenkliges Dreieck 29"/>
          <p:cNvSpPr/>
          <p:nvPr/>
        </p:nvSpPr>
        <p:spPr bwMode="auto">
          <a:xfrm>
            <a:off x="8162874" y="3491482"/>
            <a:ext cx="180020" cy="144016"/>
          </a:xfrm>
          <a:prstGeom prst="triangl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Gleichschenkliges Dreieck 32"/>
          <p:cNvSpPr/>
          <p:nvPr/>
        </p:nvSpPr>
        <p:spPr bwMode="auto">
          <a:xfrm>
            <a:off x="7577612" y="2095490"/>
            <a:ext cx="180020" cy="144016"/>
          </a:xfrm>
          <a:prstGeom prst="triangl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341305" y="4651584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/>
              <a:t>CP</a:t>
            </a:r>
          </a:p>
          <a:p>
            <a:r>
              <a:rPr lang="de-CH" sz="1200" b="1" dirty="0" smtClean="0"/>
              <a:t>(E/N/H) </a:t>
            </a:r>
            <a:endParaRPr lang="de-CH" sz="1200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5965711" y="229603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/>
              <a:t>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8176009" y="560271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E</a:t>
            </a:r>
            <a:endParaRPr lang="de-CH" b="1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5760132" y="5681461"/>
            <a:ext cx="400825" cy="144016"/>
            <a:chOff x="5760132" y="5681461"/>
            <a:chExt cx="400825" cy="144016"/>
          </a:xfrm>
        </p:grpSpPr>
        <p:cxnSp>
          <p:nvCxnSpPr>
            <p:cNvPr id="41" name="Gerade Verbindung 40"/>
            <p:cNvCxnSpPr/>
            <p:nvPr/>
          </p:nvCxnSpPr>
          <p:spPr bwMode="auto">
            <a:xfrm rot="20130133" flipH="1" flipV="1">
              <a:off x="5926435" y="5699336"/>
              <a:ext cx="234522" cy="10947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Gleichschenkliges Dreieck 41"/>
            <p:cNvSpPr/>
            <p:nvPr/>
          </p:nvSpPr>
          <p:spPr bwMode="auto">
            <a:xfrm>
              <a:off x="5760132" y="5681461"/>
              <a:ext cx="180020" cy="144016"/>
            </a:xfrm>
            <a:prstGeom prst="triangle">
              <a:avLst/>
            </a:prstGeom>
            <a:solidFill>
              <a:srgbClr val="3BF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024346" y="4397719"/>
            <a:ext cx="226239" cy="342310"/>
            <a:chOff x="7024346" y="4397719"/>
            <a:chExt cx="226239" cy="342310"/>
          </a:xfrm>
        </p:grpSpPr>
        <p:cxnSp>
          <p:nvCxnSpPr>
            <p:cNvPr id="44" name="Gerade Verbindung 43"/>
            <p:cNvCxnSpPr/>
            <p:nvPr/>
          </p:nvCxnSpPr>
          <p:spPr bwMode="auto">
            <a:xfrm rot="20130133">
              <a:off x="7024346" y="4397719"/>
              <a:ext cx="46243" cy="28831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Gleichschenkliges Dreieck 44"/>
            <p:cNvSpPr/>
            <p:nvPr/>
          </p:nvSpPr>
          <p:spPr bwMode="auto">
            <a:xfrm>
              <a:off x="7070565" y="4596013"/>
              <a:ext cx="180020" cy="144016"/>
            </a:xfrm>
            <a:prstGeom prst="triangle">
              <a:avLst/>
            </a:prstGeom>
            <a:solidFill>
              <a:srgbClr val="3BF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986223" y="3445202"/>
            <a:ext cx="366197" cy="190296"/>
            <a:chOff x="7986223" y="3445202"/>
            <a:chExt cx="366197" cy="190296"/>
          </a:xfrm>
        </p:grpSpPr>
        <p:cxnSp>
          <p:nvCxnSpPr>
            <p:cNvPr id="47" name="Gerade Verbindung 46"/>
            <p:cNvCxnSpPr/>
            <p:nvPr/>
          </p:nvCxnSpPr>
          <p:spPr bwMode="auto">
            <a:xfrm>
              <a:off x="7986223" y="3445202"/>
              <a:ext cx="233852" cy="12191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Gleichschenkliges Dreieck 47"/>
            <p:cNvSpPr/>
            <p:nvPr/>
          </p:nvSpPr>
          <p:spPr bwMode="auto">
            <a:xfrm>
              <a:off x="8172400" y="3491482"/>
              <a:ext cx="180020" cy="144016"/>
            </a:xfrm>
            <a:prstGeom prst="triangle">
              <a:avLst/>
            </a:prstGeom>
            <a:solidFill>
              <a:srgbClr val="3BF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582375" y="2086399"/>
            <a:ext cx="317683" cy="153107"/>
            <a:chOff x="7582375" y="2086399"/>
            <a:chExt cx="317683" cy="153107"/>
          </a:xfrm>
        </p:grpSpPr>
        <p:cxnSp>
          <p:nvCxnSpPr>
            <p:cNvPr id="50" name="Gerade Verbindung 49"/>
            <p:cNvCxnSpPr/>
            <p:nvPr/>
          </p:nvCxnSpPr>
          <p:spPr bwMode="auto">
            <a:xfrm flipH="1">
              <a:off x="7696200" y="2086399"/>
              <a:ext cx="203858" cy="8053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Gleichschenkliges Dreieck 50"/>
            <p:cNvSpPr/>
            <p:nvPr/>
          </p:nvSpPr>
          <p:spPr bwMode="auto">
            <a:xfrm>
              <a:off x="7582375" y="2095490"/>
              <a:ext cx="180020" cy="144016"/>
            </a:xfrm>
            <a:prstGeom prst="triangle">
              <a:avLst/>
            </a:prstGeom>
            <a:solidFill>
              <a:srgbClr val="3BF6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Freihandform 51"/>
          <p:cNvSpPr/>
          <p:nvPr/>
        </p:nvSpPr>
        <p:spPr bwMode="auto">
          <a:xfrm>
            <a:off x="5133975" y="26336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Freihandform 52"/>
          <p:cNvSpPr/>
          <p:nvPr/>
        </p:nvSpPr>
        <p:spPr bwMode="auto">
          <a:xfrm>
            <a:off x="6176931" y="1966913"/>
            <a:ext cx="1919534" cy="3810000"/>
          </a:xfrm>
          <a:custGeom>
            <a:avLst/>
            <a:gdLst>
              <a:gd name="connsiteX0" fmla="*/ 0 w 1995702"/>
              <a:gd name="connsiteY0" fmla="*/ 4038600 h 4038600"/>
              <a:gd name="connsiteX1" fmla="*/ 109537 w 1995702"/>
              <a:gd name="connsiteY1" fmla="*/ 3619500 h 4038600"/>
              <a:gd name="connsiteX2" fmla="*/ 261937 w 1995702"/>
              <a:gd name="connsiteY2" fmla="*/ 3162300 h 4038600"/>
              <a:gd name="connsiteX3" fmla="*/ 476250 w 1995702"/>
              <a:gd name="connsiteY3" fmla="*/ 2819400 h 4038600"/>
              <a:gd name="connsiteX4" fmla="*/ 866775 w 1995702"/>
              <a:gd name="connsiteY4" fmla="*/ 2452687 h 4038600"/>
              <a:gd name="connsiteX5" fmla="*/ 1390650 w 1995702"/>
              <a:gd name="connsiteY5" fmla="*/ 2109787 h 4038600"/>
              <a:gd name="connsiteX6" fmla="*/ 1728787 w 1995702"/>
              <a:gd name="connsiteY6" fmla="*/ 1790700 h 4038600"/>
              <a:gd name="connsiteX7" fmla="*/ 1919287 w 1995702"/>
              <a:gd name="connsiteY7" fmla="*/ 1409700 h 4038600"/>
              <a:gd name="connsiteX8" fmla="*/ 1995487 w 1995702"/>
              <a:gd name="connsiteY8" fmla="*/ 957262 h 4038600"/>
              <a:gd name="connsiteX9" fmla="*/ 1938337 w 1995702"/>
              <a:gd name="connsiteY9" fmla="*/ 452437 h 4038600"/>
              <a:gd name="connsiteX10" fmla="*/ 1828800 w 1995702"/>
              <a:gd name="connsiteY10" fmla="*/ 171450 h 4038600"/>
              <a:gd name="connsiteX11" fmla="*/ 1719262 w 1995702"/>
              <a:gd name="connsiteY11" fmla="*/ 0 h 4038600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534" h="3810000">
                <a:moveTo>
                  <a:pt x="32" y="3810000"/>
                </a:moveTo>
                <a:cubicBezTo>
                  <a:pt x="-366" y="3725862"/>
                  <a:pt x="2413" y="3727450"/>
                  <a:pt x="33369" y="3619500"/>
                </a:cubicBezTo>
                <a:cubicBezTo>
                  <a:pt x="64325" y="3511550"/>
                  <a:pt x="124650" y="3295650"/>
                  <a:pt x="185769" y="3162300"/>
                </a:cubicBezTo>
                <a:cubicBezTo>
                  <a:pt x="246888" y="3028950"/>
                  <a:pt x="299276" y="2937669"/>
                  <a:pt x="400082" y="2819400"/>
                </a:cubicBezTo>
                <a:cubicBezTo>
                  <a:pt x="500888" y="2701131"/>
                  <a:pt x="638207" y="2570956"/>
                  <a:pt x="790607" y="2452687"/>
                </a:cubicBezTo>
                <a:cubicBezTo>
                  <a:pt x="943007" y="2334418"/>
                  <a:pt x="1170813" y="2220118"/>
                  <a:pt x="1314482" y="2109787"/>
                </a:cubicBezTo>
                <a:cubicBezTo>
                  <a:pt x="1458151" y="1999456"/>
                  <a:pt x="1564513" y="1907381"/>
                  <a:pt x="1652619" y="1790700"/>
                </a:cubicBezTo>
                <a:cubicBezTo>
                  <a:pt x="1740725" y="1674019"/>
                  <a:pt x="1798669" y="1548606"/>
                  <a:pt x="1843119" y="1409700"/>
                </a:cubicBezTo>
                <a:cubicBezTo>
                  <a:pt x="1887569" y="1270794"/>
                  <a:pt x="1916144" y="1116806"/>
                  <a:pt x="1919319" y="957262"/>
                </a:cubicBezTo>
                <a:cubicBezTo>
                  <a:pt x="1922494" y="797718"/>
                  <a:pt x="1889950" y="583406"/>
                  <a:pt x="1862169" y="452437"/>
                </a:cubicBezTo>
                <a:cubicBezTo>
                  <a:pt x="1834388" y="321468"/>
                  <a:pt x="1789144" y="246856"/>
                  <a:pt x="1752632" y="171450"/>
                </a:cubicBezTo>
                <a:cubicBezTo>
                  <a:pt x="1716120" y="96044"/>
                  <a:pt x="1679607" y="48022"/>
                  <a:pt x="1643094" y="0"/>
                </a:cubicBezTo>
              </a:path>
            </a:pathLst>
          </a:cu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Freihandform 53"/>
          <p:cNvSpPr/>
          <p:nvPr/>
        </p:nvSpPr>
        <p:spPr bwMode="auto">
          <a:xfrm>
            <a:off x="6187005" y="4409895"/>
            <a:ext cx="790607" cy="1357313"/>
          </a:xfrm>
          <a:custGeom>
            <a:avLst/>
            <a:gdLst>
              <a:gd name="connsiteX0" fmla="*/ 0 w 1995702"/>
              <a:gd name="connsiteY0" fmla="*/ 4038600 h 4038600"/>
              <a:gd name="connsiteX1" fmla="*/ 109537 w 1995702"/>
              <a:gd name="connsiteY1" fmla="*/ 3619500 h 4038600"/>
              <a:gd name="connsiteX2" fmla="*/ 261937 w 1995702"/>
              <a:gd name="connsiteY2" fmla="*/ 3162300 h 4038600"/>
              <a:gd name="connsiteX3" fmla="*/ 476250 w 1995702"/>
              <a:gd name="connsiteY3" fmla="*/ 2819400 h 4038600"/>
              <a:gd name="connsiteX4" fmla="*/ 866775 w 1995702"/>
              <a:gd name="connsiteY4" fmla="*/ 2452687 h 4038600"/>
              <a:gd name="connsiteX5" fmla="*/ 1390650 w 1995702"/>
              <a:gd name="connsiteY5" fmla="*/ 2109787 h 4038600"/>
              <a:gd name="connsiteX6" fmla="*/ 1728787 w 1995702"/>
              <a:gd name="connsiteY6" fmla="*/ 1790700 h 4038600"/>
              <a:gd name="connsiteX7" fmla="*/ 1919287 w 1995702"/>
              <a:gd name="connsiteY7" fmla="*/ 1409700 h 4038600"/>
              <a:gd name="connsiteX8" fmla="*/ 1995487 w 1995702"/>
              <a:gd name="connsiteY8" fmla="*/ 957262 h 4038600"/>
              <a:gd name="connsiteX9" fmla="*/ 1938337 w 1995702"/>
              <a:gd name="connsiteY9" fmla="*/ 452437 h 4038600"/>
              <a:gd name="connsiteX10" fmla="*/ 1828800 w 1995702"/>
              <a:gd name="connsiteY10" fmla="*/ 171450 h 4038600"/>
              <a:gd name="connsiteX11" fmla="*/ 1719262 w 1995702"/>
              <a:gd name="connsiteY11" fmla="*/ 0 h 4038600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652619 w 1919534"/>
              <a:gd name="connsiteY5" fmla="*/ 1790700 h 3810000"/>
              <a:gd name="connsiteX6" fmla="*/ 1843119 w 1919534"/>
              <a:gd name="connsiteY6" fmla="*/ 1409700 h 3810000"/>
              <a:gd name="connsiteX7" fmla="*/ 1919319 w 1919534"/>
              <a:gd name="connsiteY7" fmla="*/ 957262 h 3810000"/>
              <a:gd name="connsiteX8" fmla="*/ 1862169 w 1919534"/>
              <a:gd name="connsiteY8" fmla="*/ 452437 h 3810000"/>
              <a:gd name="connsiteX9" fmla="*/ 1752632 w 1919534"/>
              <a:gd name="connsiteY9" fmla="*/ 171450 h 3810000"/>
              <a:gd name="connsiteX10" fmla="*/ 1643094 w 1919534"/>
              <a:gd name="connsiteY10" fmla="*/ 0 h 3810000"/>
              <a:gd name="connsiteX0" fmla="*/ 32 w 1919534"/>
              <a:gd name="connsiteY0" fmla="*/ 3638550 h 3638550"/>
              <a:gd name="connsiteX1" fmla="*/ 33369 w 1919534"/>
              <a:gd name="connsiteY1" fmla="*/ 3448050 h 3638550"/>
              <a:gd name="connsiteX2" fmla="*/ 185769 w 1919534"/>
              <a:gd name="connsiteY2" fmla="*/ 2990850 h 3638550"/>
              <a:gd name="connsiteX3" fmla="*/ 400082 w 1919534"/>
              <a:gd name="connsiteY3" fmla="*/ 2647950 h 3638550"/>
              <a:gd name="connsiteX4" fmla="*/ 790607 w 1919534"/>
              <a:gd name="connsiteY4" fmla="*/ 2281237 h 3638550"/>
              <a:gd name="connsiteX5" fmla="*/ 1652619 w 1919534"/>
              <a:gd name="connsiteY5" fmla="*/ 1619250 h 3638550"/>
              <a:gd name="connsiteX6" fmla="*/ 1843119 w 1919534"/>
              <a:gd name="connsiteY6" fmla="*/ 1238250 h 3638550"/>
              <a:gd name="connsiteX7" fmla="*/ 1919319 w 1919534"/>
              <a:gd name="connsiteY7" fmla="*/ 785812 h 3638550"/>
              <a:gd name="connsiteX8" fmla="*/ 1862169 w 1919534"/>
              <a:gd name="connsiteY8" fmla="*/ 280987 h 3638550"/>
              <a:gd name="connsiteX9" fmla="*/ 1752632 w 1919534"/>
              <a:gd name="connsiteY9" fmla="*/ 0 h 3638550"/>
              <a:gd name="connsiteX0" fmla="*/ 32 w 1919534"/>
              <a:gd name="connsiteY0" fmla="*/ 3357563 h 3357563"/>
              <a:gd name="connsiteX1" fmla="*/ 33369 w 1919534"/>
              <a:gd name="connsiteY1" fmla="*/ 3167063 h 3357563"/>
              <a:gd name="connsiteX2" fmla="*/ 185769 w 1919534"/>
              <a:gd name="connsiteY2" fmla="*/ 2709863 h 3357563"/>
              <a:gd name="connsiteX3" fmla="*/ 400082 w 1919534"/>
              <a:gd name="connsiteY3" fmla="*/ 2366963 h 3357563"/>
              <a:gd name="connsiteX4" fmla="*/ 790607 w 1919534"/>
              <a:gd name="connsiteY4" fmla="*/ 2000250 h 3357563"/>
              <a:gd name="connsiteX5" fmla="*/ 1652619 w 1919534"/>
              <a:gd name="connsiteY5" fmla="*/ 1338263 h 3357563"/>
              <a:gd name="connsiteX6" fmla="*/ 1843119 w 1919534"/>
              <a:gd name="connsiteY6" fmla="*/ 957263 h 3357563"/>
              <a:gd name="connsiteX7" fmla="*/ 1919319 w 1919534"/>
              <a:gd name="connsiteY7" fmla="*/ 504825 h 3357563"/>
              <a:gd name="connsiteX8" fmla="*/ 1862169 w 1919534"/>
              <a:gd name="connsiteY8" fmla="*/ 0 h 3357563"/>
              <a:gd name="connsiteX0" fmla="*/ 32 w 1919319"/>
              <a:gd name="connsiteY0" fmla="*/ 2852738 h 2852738"/>
              <a:gd name="connsiteX1" fmla="*/ 33369 w 1919319"/>
              <a:gd name="connsiteY1" fmla="*/ 2662238 h 2852738"/>
              <a:gd name="connsiteX2" fmla="*/ 185769 w 1919319"/>
              <a:gd name="connsiteY2" fmla="*/ 2205038 h 2852738"/>
              <a:gd name="connsiteX3" fmla="*/ 400082 w 1919319"/>
              <a:gd name="connsiteY3" fmla="*/ 1862138 h 2852738"/>
              <a:gd name="connsiteX4" fmla="*/ 790607 w 1919319"/>
              <a:gd name="connsiteY4" fmla="*/ 1495425 h 2852738"/>
              <a:gd name="connsiteX5" fmla="*/ 1652619 w 1919319"/>
              <a:gd name="connsiteY5" fmla="*/ 833438 h 2852738"/>
              <a:gd name="connsiteX6" fmla="*/ 1843119 w 1919319"/>
              <a:gd name="connsiteY6" fmla="*/ 452438 h 2852738"/>
              <a:gd name="connsiteX7" fmla="*/ 1919319 w 1919319"/>
              <a:gd name="connsiteY7" fmla="*/ 0 h 2852738"/>
              <a:gd name="connsiteX0" fmla="*/ 32 w 1843119"/>
              <a:gd name="connsiteY0" fmla="*/ 2400300 h 2400300"/>
              <a:gd name="connsiteX1" fmla="*/ 33369 w 1843119"/>
              <a:gd name="connsiteY1" fmla="*/ 2209800 h 2400300"/>
              <a:gd name="connsiteX2" fmla="*/ 185769 w 1843119"/>
              <a:gd name="connsiteY2" fmla="*/ 1752600 h 2400300"/>
              <a:gd name="connsiteX3" fmla="*/ 400082 w 1843119"/>
              <a:gd name="connsiteY3" fmla="*/ 1409700 h 2400300"/>
              <a:gd name="connsiteX4" fmla="*/ 790607 w 1843119"/>
              <a:gd name="connsiteY4" fmla="*/ 1042987 h 2400300"/>
              <a:gd name="connsiteX5" fmla="*/ 1652619 w 1843119"/>
              <a:gd name="connsiteY5" fmla="*/ 381000 h 2400300"/>
              <a:gd name="connsiteX6" fmla="*/ 1843119 w 1843119"/>
              <a:gd name="connsiteY6" fmla="*/ 0 h 2400300"/>
              <a:gd name="connsiteX0" fmla="*/ 32 w 1652619"/>
              <a:gd name="connsiteY0" fmla="*/ 2019300 h 2019300"/>
              <a:gd name="connsiteX1" fmla="*/ 33369 w 1652619"/>
              <a:gd name="connsiteY1" fmla="*/ 1828800 h 2019300"/>
              <a:gd name="connsiteX2" fmla="*/ 185769 w 1652619"/>
              <a:gd name="connsiteY2" fmla="*/ 1371600 h 2019300"/>
              <a:gd name="connsiteX3" fmla="*/ 400082 w 1652619"/>
              <a:gd name="connsiteY3" fmla="*/ 1028700 h 2019300"/>
              <a:gd name="connsiteX4" fmla="*/ 790607 w 1652619"/>
              <a:gd name="connsiteY4" fmla="*/ 661987 h 2019300"/>
              <a:gd name="connsiteX5" fmla="*/ 1652619 w 1652619"/>
              <a:gd name="connsiteY5" fmla="*/ 0 h 2019300"/>
              <a:gd name="connsiteX0" fmla="*/ 32 w 790607"/>
              <a:gd name="connsiteY0" fmla="*/ 1357313 h 1357313"/>
              <a:gd name="connsiteX1" fmla="*/ 33369 w 790607"/>
              <a:gd name="connsiteY1" fmla="*/ 1166813 h 1357313"/>
              <a:gd name="connsiteX2" fmla="*/ 185769 w 790607"/>
              <a:gd name="connsiteY2" fmla="*/ 709613 h 1357313"/>
              <a:gd name="connsiteX3" fmla="*/ 400082 w 790607"/>
              <a:gd name="connsiteY3" fmla="*/ 366713 h 1357313"/>
              <a:gd name="connsiteX4" fmla="*/ 790607 w 790607"/>
              <a:gd name="connsiteY4" fmla="*/ 0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607" h="1357313">
                <a:moveTo>
                  <a:pt x="32" y="1357313"/>
                </a:moveTo>
                <a:cubicBezTo>
                  <a:pt x="-366" y="1273175"/>
                  <a:pt x="2413" y="1274763"/>
                  <a:pt x="33369" y="1166813"/>
                </a:cubicBezTo>
                <a:cubicBezTo>
                  <a:pt x="64325" y="1058863"/>
                  <a:pt x="124650" y="842963"/>
                  <a:pt x="185769" y="709613"/>
                </a:cubicBezTo>
                <a:cubicBezTo>
                  <a:pt x="246888" y="576263"/>
                  <a:pt x="299276" y="484982"/>
                  <a:pt x="400082" y="366713"/>
                </a:cubicBezTo>
                <a:cubicBezTo>
                  <a:pt x="500888" y="248444"/>
                  <a:pt x="581851" y="171450"/>
                  <a:pt x="790607" y="0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ihandform 54"/>
          <p:cNvSpPr/>
          <p:nvPr/>
        </p:nvSpPr>
        <p:spPr bwMode="auto">
          <a:xfrm>
            <a:off x="6963658" y="3456241"/>
            <a:ext cx="1024184" cy="971550"/>
          </a:xfrm>
          <a:custGeom>
            <a:avLst/>
            <a:gdLst>
              <a:gd name="connsiteX0" fmla="*/ 0 w 1995702"/>
              <a:gd name="connsiteY0" fmla="*/ 4038600 h 4038600"/>
              <a:gd name="connsiteX1" fmla="*/ 109537 w 1995702"/>
              <a:gd name="connsiteY1" fmla="*/ 3619500 h 4038600"/>
              <a:gd name="connsiteX2" fmla="*/ 261937 w 1995702"/>
              <a:gd name="connsiteY2" fmla="*/ 3162300 h 4038600"/>
              <a:gd name="connsiteX3" fmla="*/ 476250 w 1995702"/>
              <a:gd name="connsiteY3" fmla="*/ 2819400 h 4038600"/>
              <a:gd name="connsiteX4" fmla="*/ 866775 w 1995702"/>
              <a:gd name="connsiteY4" fmla="*/ 2452687 h 4038600"/>
              <a:gd name="connsiteX5" fmla="*/ 1390650 w 1995702"/>
              <a:gd name="connsiteY5" fmla="*/ 2109787 h 4038600"/>
              <a:gd name="connsiteX6" fmla="*/ 1728787 w 1995702"/>
              <a:gd name="connsiteY6" fmla="*/ 1790700 h 4038600"/>
              <a:gd name="connsiteX7" fmla="*/ 1919287 w 1995702"/>
              <a:gd name="connsiteY7" fmla="*/ 1409700 h 4038600"/>
              <a:gd name="connsiteX8" fmla="*/ 1995487 w 1995702"/>
              <a:gd name="connsiteY8" fmla="*/ 957262 h 4038600"/>
              <a:gd name="connsiteX9" fmla="*/ 1938337 w 1995702"/>
              <a:gd name="connsiteY9" fmla="*/ 452437 h 4038600"/>
              <a:gd name="connsiteX10" fmla="*/ 1828800 w 1995702"/>
              <a:gd name="connsiteY10" fmla="*/ 171450 h 4038600"/>
              <a:gd name="connsiteX11" fmla="*/ 1719262 w 1995702"/>
              <a:gd name="connsiteY11" fmla="*/ 0 h 4038600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952285 w 1919534"/>
              <a:gd name="connsiteY5" fmla="*/ 2338387 h 3810000"/>
              <a:gd name="connsiteX6" fmla="*/ 1314482 w 1919534"/>
              <a:gd name="connsiteY6" fmla="*/ 2109787 h 3810000"/>
              <a:gd name="connsiteX7" fmla="*/ 1652619 w 1919534"/>
              <a:gd name="connsiteY7" fmla="*/ 1790700 h 3810000"/>
              <a:gd name="connsiteX8" fmla="*/ 1843119 w 1919534"/>
              <a:gd name="connsiteY8" fmla="*/ 1409700 h 3810000"/>
              <a:gd name="connsiteX9" fmla="*/ 1919319 w 1919534"/>
              <a:gd name="connsiteY9" fmla="*/ 957262 h 3810000"/>
              <a:gd name="connsiteX10" fmla="*/ 1862169 w 1919534"/>
              <a:gd name="connsiteY10" fmla="*/ 452437 h 3810000"/>
              <a:gd name="connsiteX11" fmla="*/ 1752632 w 1919534"/>
              <a:gd name="connsiteY11" fmla="*/ 171450 h 3810000"/>
              <a:gd name="connsiteX12" fmla="*/ 1643094 w 1919534"/>
              <a:gd name="connsiteY12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952285 w 1919534"/>
              <a:gd name="connsiteY5" fmla="*/ 2338387 h 3810000"/>
              <a:gd name="connsiteX6" fmla="*/ 1314482 w 1919534"/>
              <a:gd name="connsiteY6" fmla="*/ 2109787 h 3810000"/>
              <a:gd name="connsiteX7" fmla="*/ 1652619 w 1919534"/>
              <a:gd name="connsiteY7" fmla="*/ 1790700 h 3810000"/>
              <a:gd name="connsiteX8" fmla="*/ 1843119 w 1919534"/>
              <a:gd name="connsiteY8" fmla="*/ 1409700 h 3810000"/>
              <a:gd name="connsiteX9" fmla="*/ 1919319 w 1919534"/>
              <a:gd name="connsiteY9" fmla="*/ 957262 h 3810000"/>
              <a:gd name="connsiteX10" fmla="*/ 1862169 w 1919534"/>
              <a:gd name="connsiteY10" fmla="*/ 452437 h 3810000"/>
              <a:gd name="connsiteX11" fmla="*/ 1752632 w 1919534"/>
              <a:gd name="connsiteY11" fmla="*/ 171450 h 3810000"/>
              <a:gd name="connsiteX12" fmla="*/ 1643094 w 1919534"/>
              <a:gd name="connsiteY12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952285 w 1919534"/>
              <a:gd name="connsiteY4" fmla="*/ 23383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952285 w 1919534"/>
              <a:gd name="connsiteY4" fmla="*/ 23383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0 w 1886165"/>
              <a:gd name="connsiteY0" fmla="*/ 3619500 h 3619500"/>
              <a:gd name="connsiteX1" fmla="*/ 152400 w 1886165"/>
              <a:gd name="connsiteY1" fmla="*/ 3162300 h 3619500"/>
              <a:gd name="connsiteX2" fmla="*/ 366713 w 1886165"/>
              <a:gd name="connsiteY2" fmla="*/ 2819400 h 3619500"/>
              <a:gd name="connsiteX3" fmla="*/ 918916 w 1886165"/>
              <a:gd name="connsiteY3" fmla="*/ 2338387 h 3619500"/>
              <a:gd name="connsiteX4" fmla="*/ 1281113 w 1886165"/>
              <a:gd name="connsiteY4" fmla="*/ 2109787 h 3619500"/>
              <a:gd name="connsiteX5" fmla="*/ 1619250 w 1886165"/>
              <a:gd name="connsiteY5" fmla="*/ 1790700 h 3619500"/>
              <a:gd name="connsiteX6" fmla="*/ 1809750 w 1886165"/>
              <a:gd name="connsiteY6" fmla="*/ 1409700 h 3619500"/>
              <a:gd name="connsiteX7" fmla="*/ 1885950 w 1886165"/>
              <a:gd name="connsiteY7" fmla="*/ 957262 h 3619500"/>
              <a:gd name="connsiteX8" fmla="*/ 1828800 w 1886165"/>
              <a:gd name="connsiteY8" fmla="*/ 452437 h 3619500"/>
              <a:gd name="connsiteX9" fmla="*/ 1719263 w 1886165"/>
              <a:gd name="connsiteY9" fmla="*/ 171450 h 3619500"/>
              <a:gd name="connsiteX10" fmla="*/ 1609725 w 1886165"/>
              <a:gd name="connsiteY10" fmla="*/ 0 h 3619500"/>
              <a:gd name="connsiteX0" fmla="*/ 0 w 1733765"/>
              <a:gd name="connsiteY0" fmla="*/ 3162300 h 3162300"/>
              <a:gd name="connsiteX1" fmla="*/ 214313 w 1733765"/>
              <a:gd name="connsiteY1" fmla="*/ 2819400 h 3162300"/>
              <a:gd name="connsiteX2" fmla="*/ 766516 w 1733765"/>
              <a:gd name="connsiteY2" fmla="*/ 2338387 h 3162300"/>
              <a:gd name="connsiteX3" fmla="*/ 1128713 w 1733765"/>
              <a:gd name="connsiteY3" fmla="*/ 2109787 h 3162300"/>
              <a:gd name="connsiteX4" fmla="*/ 1466850 w 1733765"/>
              <a:gd name="connsiteY4" fmla="*/ 1790700 h 3162300"/>
              <a:gd name="connsiteX5" fmla="*/ 1657350 w 1733765"/>
              <a:gd name="connsiteY5" fmla="*/ 1409700 h 3162300"/>
              <a:gd name="connsiteX6" fmla="*/ 1733550 w 1733765"/>
              <a:gd name="connsiteY6" fmla="*/ 957262 h 3162300"/>
              <a:gd name="connsiteX7" fmla="*/ 1676400 w 1733765"/>
              <a:gd name="connsiteY7" fmla="*/ 452437 h 3162300"/>
              <a:gd name="connsiteX8" fmla="*/ 1566863 w 1733765"/>
              <a:gd name="connsiteY8" fmla="*/ 171450 h 3162300"/>
              <a:gd name="connsiteX9" fmla="*/ 1457325 w 1733765"/>
              <a:gd name="connsiteY9" fmla="*/ 0 h 3162300"/>
              <a:gd name="connsiteX0" fmla="*/ 0 w 1519452"/>
              <a:gd name="connsiteY0" fmla="*/ 2819400 h 2819400"/>
              <a:gd name="connsiteX1" fmla="*/ 552203 w 1519452"/>
              <a:gd name="connsiteY1" fmla="*/ 2338387 h 2819400"/>
              <a:gd name="connsiteX2" fmla="*/ 914400 w 1519452"/>
              <a:gd name="connsiteY2" fmla="*/ 2109787 h 2819400"/>
              <a:gd name="connsiteX3" fmla="*/ 1252537 w 1519452"/>
              <a:gd name="connsiteY3" fmla="*/ 1790700 h 2819400"/>
              <a:gd name="connsiteX4" fmla="*/ 1443037 w 1519452"/>
              <a:gd name="connsiteY4" fmla="*/ 1409700 h 2819400"/>
              <a:gd name="connsiteX5" fmla="*/ 1519237 w 1519452"/>
              <a:gd name="connsiteY5" fmla="*/ 957262 h 2819400"/>
              <a:gd name="connsiteX6" fmla="*/ 1462087 w 1519452"/>
              <a:gd name="connsiteY6" fmla="*/ 452437 h 2819400"/>
              <a:gd name="connsiteX7" fmla="*/ 1352550 w 1519452"/>
              <a:gd name="connsiteY7" fmla="*/ 171450 h 2819400"/>
              <a:gd name="connsiteX8" fmla="*/ 1243012 w 1519452"/>
              <a:gd name="connsiteY8" fmla="*/ 0 h 2819400"/>
              <a:gd name="connsiteX0" fmla="*/ 0 w 967249"/>
              <a:gd name="connsiteY0" fmla="*/ 2338387 h 2338387"/>
              <a:gd name="connsiteX1" fmla="*/ 362197 w 967249"/>
              <a:gd name="connsiteY1" fmla="*/ 2109787 h 2338387"/>
              <a:gd name="connsiteX2" fmla="*/ 700334 w 967249"/>
              <a:gd name="connsiteY2" fmla="*/ 1790700 h 2338387"/>
              <a:gd name="connsiteX3" fmla="*/ 890834 w 967249"/>
              <a:gd name="connsiteY3" fmla="*/ 1409700 h 2338387"/>
              <a:gd name="connsiteX4" fmla="*/ 967034 w 967249"/>
              <a:gd name="connsiteY4" fmla="*/ 957262 h 2338387"/>
              <a:gd name="connsiteX5" fmla="*/ 909884 w 967249"/>
              <a:gd name="connsiteY5" fmla="*/ 452437 h 2338387"/>
              <a:gd name="connsiteX6" fmla="*/ 800347 w 967249"/>
              <a:gd name="connsiteY6" fmla="*/ 171450 h 2338387"/>
              <a:gd name="connsiteX7" fmla="*/ 690809 w 967249"/>
              <a:gd name="connsiteY7" fmla="*/ 0 h 2338387"/>
              <a:gd name="connsiteX0" fmla="*/ 0 w 967249"/>
              <a:gd name="connsiteY0" fmla="*/ 2166937 h 2166937"/>
              <a:gd name="connsiteX1" fmla="*/ 362197 w 967249"/>
              <a:gd name="connsiteY1" fmla="*/ 1938337 h 2166937"/>
              <a:gd name="connsiteX2" fmla="*/ 700334 w 967249"/>
              <a:gd name="connsiteY2" fmla="*/ 1619250 h 2166937"/>
              <a:gd name="connsiteX3" fmla="*/ 890834 w 967249"/>
              <a:gd name="connsiteY3" fmla="*/ 1238250 h 2166937"/>
              <a:gd name="connsiteX4" fmla="*/ 967034 w 967249"/>
              <a:gd name="connsiteY4" fmla="*/ 785812 h 2166937"/>
              <a:gd name="connsiteX5" fmla="*/ 909884 w 967249"/>
              <a:gd name="connsiteY5" fmla="*/ 280987 h 2166937"/>
              <a:gd name="connsiteX6" fmla="*/ 800347 w 967249"/>
              <a:gd name="connsiteY6" fmla="*/ 0 h 2166937"/>
              <a:gd name="connsiteX0" fmla="*/ 0 w 967249"/>
              <a:gd name="connsiteY0" fmla="*/ 1885950 h 1885950"/>
              <a:gd name="connsiteX1" fmla="*/ 362197 w 967249"/>
              <a:gd name="connsiteY1" fmla="*/ 1657350 h 1885950"/>
              <a:gd name="connsiteX2" fmla="*/ 700334 w 967249"/>
              <a:gd name="connsiteY2" fmla="*/ 1338263 h 1885950"/>
              <a:gd name="connsiteX3" fmla="*/ 890834 w 967249"/>
              <a:gd name="connsiteY3" fmla="*/ 957263 h 1885950"/>
              <a:gd name="connsiteX4" fmla="*/ 967034 w 967249"/>
              <a:gd name="connsiteY4" fmla="*/ 504825 h 1885950"/>
              <a:gd name="connsiteX5" fmla="*/ 909884 w 967249"/>
              <a:gd name="connsiteY5" fmla="*/ 0 h 1885950"/>
              <a:gd name="connsiteX0" fmla="*/ 0 w 967034"/>
              <a:gd name="connsiteY0" fmla="*/ 1381125 h 1381125"/>
              <a:gd name="connsiteX1" fmla="*/ 362197 w 967034"/>
              <a:gd name="connsiteY1" fmla="*/ 1152525 h 1381125"/>
              <a:gd name="connsiteX2" fmla="*/ 700334 w 967034"/>
              <a:gd name="connsiteY2" fmla="*/ 833438 h 1381125"/>
              <a:gd name="connsiteX3" fmla="*/ 890834 w 967034"/>
              <a:gd name="connsiteY3" fmla="*/ 452438 h 1381125"/>
              <a:gd name="connsiteX4" fmla="*/ 967034 w 967034"/>
              <a:gd name="connsiteY4" fmla="*/ 0 h 1381125"/>
              <a:gd name="connsiteX0" fmla="*/ 0 w 890834"/>
              <a:gd name="connsiteY0" fmla="*/ 928687 h 928687"/>
              <a:gd name="connsiteX1" fmla="*/ 362197 w 890834"/>
              <a:gd name="connsiteY1" fmla="*/ 700087 h 928687"/>
              <a:gd name="connsiteX2" fmla="*/ 700334 w 890834"/>
              <a:gd name="connsiteY2" fmla="*/ 381000 h 928687"/>
              <a:gd name="connsiteX3" fmla="*/ 890834 w 890834"/>
              <a:gd name="connsiteY3" fmla="*/ 0 h 928687"/>
              <a:gd name="connsiteX0" fmla="*/ 0 w 1043234"/>
              <a:gd name="connsiteY0" fmla="*/ 981075 h 981075"/>
              <a:gd name="connsiteX1" fmla="*/ 362197 w 1043234"/>
              <a:gd name="connsiteY1" fmla="*/ 752475 h 981075"/>
              <a:gd name="connsiteX2" fmla="*/ 700334 w 1043234"/>
              <a:gd name="connsiteY2" fmla="*/ 433388 h 981075"/>
              <a:gd name="connsiteX3" fmla="*/ 1043234 w 1043234"/>
              <a:gd name="connsiteY3" fmla="*/ 0 h 981075"/>
              <a:gd name="connsiteX0" fmla="*/ 0 w 1043234"/>
              <a:gd name="connsiteY0" fmla="*/ 981075 h 981075"/>
              <a:gd name="connsiteX1" fmla="*/ 362197 w 1043234"/>
              <a:gd name="connsiteY1" fmla="*/ 752475 h 981075"/>
              <a:gd name="connsiteX2" fmla="*/ 767009 w 1043234"/>
              <a:gd name="connsiteY2" fmla="*/ 433388 h 981075"/>
              <a:gd name="connsiteX3" fmla="*/ 1043234 w 1043234"/>
              <a:gd name="connsiteY3" fmla="*/ 0 h 981075"/>
              <a:gd name="connsiteX0" fmla="*/ 0 w 1024184"/>
              <a:gd name="connsiteY0" fmla="*/ 971550 h 971550"/>
              <a:gd name="connsiteX1" fmla="*/ 362197 w 1024184"/>
              <a:gd name="connsiteY1" fmla="*/ 742950 h 971550"/>
              <a:gd name="connsiteX2" fmla="*/ 767009 w 1024184"/>
              <a:gd name="connsiteY2" fmla="*/ 423863 h 971550"/>
              <a:gd name="connsiteX3" fmla="*/ 1024184 w 1024184"/>
              <a:gd name="connsiteY3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84" h="971550">
                <a:moveTo>
                  <a:pt x="0" y="971550"/>
                </a:moveTo>
                <a:cubicBezTo>
                  <a:pt x="152400" y="853281"/>
                  <a:pt x="234362" y="834231"/>
                  <a:pt x="362197" y="742950"/>
                </a:cubicBezTo>
                <a:cubicBezTo>
                  <a:pt x="490032" y="651669"/>
                  <a:pt x="656678" y="547688"/>
                  <a:pt x="767009" y="423863"/>
                </a:cubicBezTo>
                <a:cubicBezTo>
                  <a:pt x="877340" y="300038"/>
                  <a:pt x="979734" y="138906"/>
                  <a:pt x="1024184" y="0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Freihandform 55"/>
          <p:cNvSpPr/>
          <p:nvPr/>
        </p:nvSpPr>
        <p:spPr bwMode="auto">
          <a:xfrm>
            <a:off x="7820025" y="1971676"/>
            <a:ext cx="276813" cy="1471612"/>
          </a:xfrm>
          <a:custGeom>
            <a:avLst/>
            <a:gdLst>
              <a:gd name="connsiteX0" fmla="*/ 0 w 1995702"/>
              <a:gd name="connsiteY0" fmla="*/ 4038600 h 4038600"/>
              <a:gd name="connsiteX1" fmla="*/ 109537 w 1995702"/>
              <a:gd name="connsiteY1" fmla="*/ 3619500 h 4038600"/>
              <a:gd name="connsiteX2" fmla="*/ 261937 w 1995702"/>
              <a:gd name="connsiteY2" fmla="*/ 3162300 h 4038600"/>
              <a:gd name="connsiteX3" fmla="*/ 476250 w 1995702"/>
              <a:gd name="connsiteY3" fmla="*/ 2819400 h 4038600"/>
              <a:gd name="connsiteX4" fmla="*/ 866775 w 1995702"/>
              <a:gd name="connsiteY4" fmla="*/ 2452687 h 4038600"/>
              <a:gd name="connsiteX5" fmla="*/ 1390650 w 1995702"/>
              <a:gd name="connsiteY5" fmla="*/ 2109787 h 4038600"/>
              <a:gd name="connsiteX6" fmla="*/ 1728787 w 1995702"/>
              <a:gd name="connsiteY6" fmla="*/ 1790700 h 4038600"/>
              <a:gd name="connsiteX7" fmla="*/ 1919287 w 1995702"/>
              <a:gd name="connsiteY7" fmla="*/ 1409700 h 4038600"/>
              <a:gd name="connsiteX8" fmla="*/ 1995487 w 1995702"/>
              <a:gd name="connsiteY8" fmla="*/ 957262 h 4038600"/>
              <a:gd name="connsiteX9" fmla="*/ 1938337 w 1995702"/>
              <a:gd name="connsiteY9" fmla="*/ 452437 h 4038600"/>
              <a:gd name="connsiteX10" fmla="*/ 1828800 w 1995702"/>
              <a:gd name="connsiteY10" fmla="*/ 171450 h 4038600"/>
              <a:gd name="connsiteX11" fmla="*/ 1719262 w 1995702"/>
              <a:gd name="connsiteY11" fmla="*/ 0 h 4038600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32 w 1919534"/>
              <a:gd name="connsiteY0" fmla="*/ 3810000 h 3810000"/>
              <a:gd name="connsiteX1" fmla="*/ 33369 w 1919534"/>
              <a:gd name="connsiteY1" fmla="*/ 3619500 h 3810000"/>
              <a:gd name="connsiteX2" fmla="*/ 185769 w 1919534"/>
              <a:gd name="connsiteY2" fmla="*/ 3162300 h 3810000"/>
              <a:gd name="connsiteX3" fmla="*/ 400082 w 1919534"/>
              <a:gd name="connsiteY3" fmla="*/ 2819400 h 3810000"/>
              <a:gd name="connsiteX4" fmla="*/ 790607 w 1919534"/>
              <a:gd name="connsiteY4" fmla="*/ 2452687 h 3810000"/>
              <a:gd name="connsiteX5" fmla="*/ 1314482 w 1919534"/>
              <a:gd name="connsiteY5" fmla="*/ 2109787 h 3810000"/>
              <a:gd name="connsiteX6" fmla="*/ 1652619 w 1919534"/>
              <a:gd name="connsiteY6" fmla="*/ 1790700 h 3810000"/>
              <a:gd name="connsiteX7" fmla="*/ 1843119 w 1919534"/>
              <a:gd name="connsiteY7" fmla="*/ 1409700 h 3810000"/>
              <a:gd name="connsiteX8" fmla="*/ 1919319 w 1919534"/>
              <a:gd name="connsiteY8" fmla="*/ 957262 h 3810000"/>
              <a:gd name="connsiteX9" fmla="*/ 1862169 w 1919534"/>
              <a:gd name="connsiteY9" fmla="*/ 452437 h 3810000"/>
              <a:gd name="connsiteX10" fmla="*/ 1752632 w 1919534"/>
              <a:gd name="connsiteY10" fmla="*/ 171450 h 3810000"/>
              <a:gd name="connsiteX11" fmla="*/ 1643094 w 1919534"/>
              <a:gd name="connsiteY11" fmla="*/ 0 h 3810000"/>
              <a:gd name="connsiteX0" fmla="*/ 0 w 1919502"/>
              <a:gd name="connsiteY0" fmla="*/ 3810000 h 3817857"/>
              <a:gd name="connsiteX1" fmla="*/ 8122 w 1919502"/>
              <a:gd name="connsiteY1" fmla="*/ 3801581 h 3817857"/>
              <a:gd name="connsiteX2" fmla="*/ 33337 w 1919502"/>
              <a:gd name="connsiteY2" fmla="*/ 3619500 h 3817857"/>
              <a:gd name="connsiteX3" fmla="*/ 185737 w 1919502"/>
              <a:gd name="connsiteY3" fmla="*/ 3162300 h 3817857"/>
              <a:gd name="connsiteX4" fmla="*/ 400050 w 1919502"/>
              <a:gd name="connsiteY4" fmla="*/ 2819400 h 3817857"/>
              <a:gd name="connsiteX5" fmla="*/ 790575 w 1919502"/>
              <a:gd name="connsiteY5" fmla="*/ 2452687 h 3817857"/>
              <a:gd name="connsiteX6" fmla="*/ 1314450 w 1919502"/>
              <a:gd name="connsiteY6" fmla="*/ 2109787 h 3817857"/>
              <a:gd name="connsiteX7" fmla="*/ 1652587 w 1919502"/>
              <a:gd name="connsiteY7" fmla="*/ 1790700 h 3817857"/>
              <a:gd name="connsiteX8" fmla="*/ 1843087 w 1919502"/>
              <a:gd name="connsiteY8" fmla="*/ 1409700 h 3817857"/>
              <a:gd name="connsiteX9" fmla="*/ 1919287 w 1919502"/>
              <a:gd name="connsiteY9" fmla="*/ 957262 h 3817857"/>
              <a:gd name="connsiteX10" fmla="*/ 1862137 w 1919502"/>
              <a:gd name="connsiteY10" fmla="*/ 452437 h 3817857"/>
              <a:gd name="connsiteX11" fmla="*/ 1752600 w 1919502"/>
              <a:gd name="connsiteY11" fmla="*/ 171450 h 3817857"/>
              <a:gd name="connsiteX12" fmla="*/ 1643062 w 1919502"/>
              <a:gd name="connsiteY12" fmla="*/ 0 h 3817857"/>
              <a:gd name="connsiteX0" fmla="*/ 0 w 1919502"/>
              <a:gd name="connsiteY0" fmla="*/ 3810000 h 3810000"/>
              <a:gd name="connsiteX1" fmla="*/ 33337 w 1919502"/>
              <a:gd name="connsiteY1" fmla="*/ 3619500 h 3810000"/>
              <a:gd name="connsiteX2" fmla="*/ 185737 w 1919502"/>
              <a:gd name="connsiteY2" fmla="*/ 3162300 h 3810000"/>
              <a:gd name="connsiteX3" fmla="*/ 400050 w 1919502"/>
              <a:gd name="connsiteY3" fmla="*/ 2819400 h 3810000"/>
              <a:gd name="connsiteX4" fmla="*/ 790575 w 1919502"/>
              <a:gd name="connsiteY4" fmla="*/ 2452687 h 3810000"/>
              <a:gd name="connsiteX5" fmla="*/ 1314450 w 1919502"/>
              <a:gd name="connsiteY5" fmla="*/ 2109787 h 3810000"/>
              <a:gd name="connsiteX6" fmla="*/ 1652587 w 1919502"/>
              <a:gd name="connsiteY6" fmla="*/ 1790700 h 3810000"/>
              <a:gd name="connsiteX7" fmla="*/ 1843087 w 1919502"/>
              <a:gd name="connsiteY7" fmla="*/ 1409700 h 3810000"/>
              <a:gd name="connsiteX8" fmla="*/ 1919287 w 1919502"/>
              <a:gd name="connsiteY8" fmla="*/ 957262 h 3810000"/>
              <a:gd name="connsiteX9" fmla="*/ 1862137 w 1919502"/>
              <a:gd name="connsiteY9" fmla="*/ 452437 h 3810000"/>
              <a:gd name="connsiteX10" fmla="*/ 1752600 w 1919502"/>
              <a:gd name="connsiteY10" fmla="*/ 171450 h 3810000"/>
              <a:gd name="connsiteX11" fmla="*/ 1643062 w 1919502"/>
              <a:gd name="connsiteY11" fmla="*/ 0 h 3810000"/>
              <a:gd name="connsiteX0" fmla="*/ 0 w 1886165"/>
              <a:gd name="connsiteY0" fmla="*/ 3619500 h 3619500"/>
              <a:gd name="connsiteX1" fmla="*/ 152400 w 1886165"/>
              <a:gd name="connsiteY1" fmla="*/ 3162300 h 3619500"/>
              <a:gd name="connsiteX2" fmla="*/ 366713 w 1886165"/>
              <a:gd name="connsiteY2" fmla="*/ 2819400 h 3619500"/>
              <a:gd name="connsiteX3" fmla="*/ 757238 w 1886165"/>
              <a:gd name="connsiteY3" fmla="*/ 2452687 h 3619500"/>
              <a:gd name="connsiteX4" fmla="*/ 1281113 w 1886165"/>
              <a:gd name="connsiteY4" fmla="*/ 2109787 h 3619500"/>
              <a:gd name="connsiteX5" fmla="*/ 1619250 w 1886165"/>
              <a:gd name="connsiteY5" fmla="*/ 1790700 h 3619500"/>
              <a:gd name="connsiteX6" fmla="*/ 1809750 w 1886165"/>
              <a:gd name="connsiteY6" fmla="*/ 1409700 h 3619500"/>
              <a:gd name="connsiteX7" fmla="*/ 1885950 w 1886165"/>
              <a:gd name="connsiteY7" fmla="*/ 957262 h 3619500"/>
              <a:gd name="connsiteX8" fmla="*/ 1828800 w 1886165"/>
              <a:gd name="connsiteY8" fmla="*/ 452437 h 3619500"/>
              <a:gd name="connsiteX9" fmla="*/ 1719263 w 1886165"/>
              <a:gd name="connsiteY9" fmla="*/ 171450 h 3619500"/>
              <a:gd name="connsiteX10" fmla="*/ 1609725 w 1886165"/>
              <a:gd name="connsiteY10" fmla="*/ 0 h 3619500"/>
              <a:gd name="connsiteX0" fmla="*/ 0 w 1733765"/>
              <a:gd name="connsiteY0" fmla="*/ 3162300 h 3162300"/>
              <a:gd name="connsiteX1" fmla="*/ 214313 w 1733765"/>
              <a:gd name="connsiteY1" fmla="*/ 2819400 h 3162300"/>
              <a:gd name="connsiteX2" fmla="*/ 604838 w 1733765"/>
              <a:gd name="connsiteY2" fmla="*/ 2452687 h 3162300"/>
              <a:gd name="connsiteX3" fmla="*/ 1128713 w 1733765"/>
              <a:gd name="connsiteY3" fmla="*/ 2109787 h 3162300"/>
              <a:gd name="connsiteX4" fmla="*/ 1466850 w 1733765"/>
              <a:gd name="connsiteY4" fmla="*/ 1790700 h 3162300"/>
              <a:gd name="connsiteX5" fmla="*/ 1657350 w 1733765"/>
              <a:gd name="connsiteY5" fmla="*/ 1409700 h 3162300"/>
              <a:gd name="connsiteX6" fmla="*/ 1733550 w 1733765"/>
              <a:gd name="connsiteY6" fmla="*/ 957262 h 3162300"/>
              <a:gd name="connsiteX7" fmla="*/ 1676400 w 1733765"/>
              <a:gd name="connsiteY7" fmla="*/ 452437 h 3162300"/>
              <a:gd name="connsiteX8" fmla="*/ 1566863 w 1733765"/>
              <a:gd name="connsiteY8" fmla="*/ 171450 h 3162300"/>
              <a:gd name="connsiteX9" fmla="*/ 1457325 w 1733765"/>
              <a:gd name="connsiteY9" fmla="*/ 0 h 3162300"/>
              <a:gd name="connsiteX0" fmla="*/ 0 w 1519452"/>
              <a:gd name="connsiteY0" fmla="*/ 2819400 h 2819400"/>
              <a:gd name="connsiteX1" fmla="*/ 390525 w 1519452"/>
              <a:gd name="connsiteY1" fmla="*/ 2452687 h 2819400"/>
              <a:gd name="connsiteX2" fmla="*/ 914400 w 1519452"/>
              <a:gd name="connsiteY2" fmla="*/ 2109787 h 2819400"/>
              <a:gd name="connsiteX3" fmla="*/ 1252537 w 1519452"/>
              <a:gd name="connsiteY3" fmla="*/ 1790700 h 2819400"/>
              <a:gd name="connsiteX4" fmla="*/ 1443037 w 1519452"/>
              <a:gd name="connsiteY4" fmla="*/ 1409700 h 2819400"/>
              <a:gd name="connsiteX5" fmla="*/ 1519237 w 1519452"/>
              <a:gd name="connsiteY5" fmla="*/ 957262 h 2819400"/>
              <a:gd name="connsiteX6" fmla="*/ 1462087 w 1519452"/>
              <a:gd name="connsiteY6" fmla="*/ 452437 h 2819400"/>
              <a:gd name="connsiteX7" fmla="*/ 1352550 w 1519452"/>
              <a:gd name="connsiteY7" fmla="*/ 171450 h 2819400"/>
              <a:gd name="connsiteX8" fmla="*/ 1243012 w 1519452"/>
              <a:gd name="connsiteY8" fmla="*/ 0 h 2819400"/>
              <a:gd name="connsiteX0" fmla="*/ 0 w 1128927"/>
              <a:gd name="connsiteY0" fmla="*/ 2452687 h 2452687"/>
              <a:gd name="connsiteX1" fmla="*/ 523875 w 1128927"/>
              <a:gd name="connsiteY1" fmla="*/ 2109787 h 2452687"/>
              <a:gd name="connsiteX2" fmla="*/ 862012 w 1128927"/>
              <a:gd name="connsiteY2" fmla="*/ 1790700 h 2452687"/>
              <a:gd name="connsiteX3" fmla="*/ 1052512 w 1128927"/>
              <a:gd name="connsiteY3" fmla="*/ 1409700 h 2452687"/>
              <a:gd name="connsiteX4" fmla="*/ 1128712 w 1128927"/>
              <a:gd name="connsiteY4" fmla="*/ 957262 h 2452687"/>
              <a:gd name="connsiteX5" fmla="*/ 1071562 w 1128927"/>
              <a:gd name="connsiteY5" fmla="*/ 452437 h 2452687"/>
              <a:gd name="connsiteX6" fmla="*/ 962025 w 1128927"/>
              <a:gd name="connsiteY6" fmla="*/ 171450 h 2452687"/>
              <a:gd name="connsiteX7" fmla="*/ 852487 w 1128927"/>
              <a:gd name="connsiteY7" fmla="*/ 0 h 2452687"/>
              <a:gd name="connsiteX0" fmla="*/ 0 w 605052"/>
              <a:gd name="connsiteY0" fmla="*/ 2109787 h 2109787"/>
              <a:gd name="connsiteX1" fmla="*/ 338137 w 605052"/>
              <a:gd name="connsiteY1" fmla="*/ 1790700 h 2109787"/>
              <a:gd name="connsiteX2" fmla="*/ 528637 w 605052"/>
              <a:gd name="connsiteY2" fmla="*/ 1409700 h 2109787"/>
              <a:gd name="connsiteX3" fmla="*/ 604837 w 605052"/>
              <a:gd name="connsiteY3" fmla="*/ 957262 h 2109787"/>
              <a:gd name="connsiteX4" fmla="*/ 547687 w 605052"/>
              <a:gd name="connsiteY4" fmla="*/ 452437 h 2109787"/>
              <a:gd name="connsiteX5" fmla="*/ 438150 w 605052"/>
              <a:gd name="connsiteY5" fmla="*/ 171450 h 2109787"/>
              <a:gd name="connsiteX6" fmla="*/ 328612 w 605052"/>
              <a:gd name="connsiteY6" fmla="*/ 0 h 2109787"/>
              <a:gd name="connsiteX0" fmla="*/ 9525 w 276440"/>
              <a:gd name="connsiteY0" fmla="*/ 1790700 h 1790700"/>
              <a:gd name="connsiteX1" fmla="*/ 200025 w 276440"/>
              <a:gd name="connsiteY1" fmla="*/ 1409700 h 1790700"/>
              <a:gd name="connsiteX2" fmla="*/ 276225 w 276440"/>
              <a:gd name="connsiteY2" fmla="*/ 957262 h 1790700"/>
              <a:gd name="connsiteX3" fmla="*/ 219075 w 276440"/>
              <a:gd name="connsiteY3" fmla="*/ 452437 h 1790700"/>
              <a:gd name="connsiteX4" fmla="*/ 109538 w 276440"/>
              <a:gd name="connsiteY4" fmla="*/ 171450 h 1790700"/>
              <a:gd name="connsiteX5" fmla="*/ 0 w 276440"/>
              <a:gd name="connsiteY5" fmla="*/ 0 h 1790700"/>
              <a:gd name="connsiteX0" fmla="*/ 200025 w 276440"/>
              <a:gd name="connsiteY0" fmla="*/ 1409700 h 1409700"/>
              <a:gd name="connsiteX1" fmla="*/ 276225 w 276440"/>
              <a:gd name="connsiteY1" fmla="*/ 957262 h 1409700"/>
              <a:gd name="connsiteX2" fmla="*/ 219075 w 276440"/>
              <a:gd name="connsiteY2" fmla="*/ 452437 h 1409700"/>
              <a:gd name="connsiteX3" fmla="*/ 109538 w 276440"/>
              <a:gd name="connsiteY3" fmla="*/ 171450 h 1409700"/>
              <a:gd name="connsiteX4" fmla="*/ 0 w 276440"/>
              <a:gd name="connsiteY4" fmla="*/ 0 h 1409700"/>
              <a:gd name="connsiteX0" fmla="*/ 185738 w 276813"/>
              <a:gd name="connsiteY0" fmla="*/ 1471612 h 1471612"/>
              <a:gd name="connsiteX1" fmla="*/ 276225 w 276813"/>
              <a:gd name="connsiteY1" fmla="*/ 957262 h 1471612"/>
              <a:gd name="connsiteX2" fmla="*/ 219075 w 276813"/>
              <a:gd name="connsiteY2" fmla="*/ 452437 h 1471612"/>
              <a:gd name="connsiteX3" fmla="*/ 109538 w 276813"/>
              <a:gd name="connsiteY3" fmla="*/ 171450 h 1471612"/>
              <a:gd name="connsiteX4" fmla="*/ 0 w 276813"/>
              <a:gd name="connsiteY4" fmla="*/ 0 h 147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13" h="1471612">
                <a:moveTo>
                  <a:pt x="185738" y="1471612"/>
                </a:moveTo>
                <a:cubicBezTo>
                  <a:pt x="230188" y="1332706"/>
                  <a:pt x="270669" y="1127124"/>
                  <a:pt x="276225" y="957262"/>
                </a:cubicBezTo>
                <a:cubicBezTo>
                  <a:pt x="281781" y="787400"/>
                  <a:pt x="246856" y="583406"/>
                  <a:pt x="219075" y="452437"/>
                </a:cubicBezTo>
                <a:cubicBezTo>
                  <a:pt x="191294" y="321468"/>
                  <a:pt x="146050" y="246856"/>
                  <a:pt x="109538" y="171450"/>
                </a:cubicBezTo>
                <a:cubicBezTo>
                  <a:pt x="73026" y="96044"/>
                  <a:pt x="36513" y="48022"/>
                  <a:pt x="0" y="0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7083376" y="3506157"/>
            <a:ext cx="584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/>
              <a:t>Track</a:t>
            </a:r>
            <a:endParaRPr lang="de-CH" sz="1200" b="1" dirty="0"/>
          </a:p>
        </p:txBody>
      </p:sp>
      <p:sp>
        <p:nvSpPr>
          <p:cNvPr id="34" name="Foliennummernplatzhalter 1"/>
          <p:cNvSpPr txBox="1">
            <a:spLocks/>
          </p:cNvSpPr>
          <p:nvPr/>
        </p:nvSpPr>
        <p:spPr>
          <a:xfrm>
            <a:off x="539750" y="6165850"/>
            <a:ext cx="611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4ACB1056-BE90-431D-8B2C-13F14E697B4F}" type="slidenum">
              <a:rPr lang="de-CH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03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Präsentation AT">
  <a:themeElements>
    <a:clrScheme name="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Präsentation AT">
  <a:themeElements>
    <a:clrScheme name="1_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2_Präsentation AT">
  <a:themeElements>
    <a:clrScheme name="1_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äsentation AT">
  <a:themeElements>
    <a:clrScheme name="1_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äsentation AT">
  <a:themeElements>
    <a:clrScheme name="2_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äsentation AT">
  <a:themeElements>
    <a:clrScheme name="3_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räsentation AT">
  <a:themeElements>
    <a:clrScheme name="4_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räsentation AT">
  <a:themeElements>
    <a:clrScheme name="5_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Präsentation AT">
  <a:themeElements>
    <a:clrScheme name="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2_Präsentation AT">
  <a:themeElements>
    <a:clrScheme name="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räsentation AT">
  <a:themeElements>
    <a:clrScheme name="Präsentation 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AT</Template>
  <TotalTime>0</TotalTime>
  <Words>952</Words>
  <Application>Microsoft Office PowerPoint</Application>
  <PresentationFormat>Bildschirmpräsentation (4:3)</PresentationFormat>
  <Paragraphs>248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Präsentation AT</vt:lpstr>
      <vt:lpstr>1_Präsentation AT</vt:lpstr>
      <vt:lpstr>2_Präsentation AT</vt:lpstr>
      <vt:lpstr>3_Präsentation AT</vt:lpstr>
      <vt:lpstr>4_Präsentation AT</vt:lpstr>
      <vt:lpstr>5_Präsentation AT</vt:lpstr>
      <vt:lpstr>10_Präsentation AT</vt:lpstr>
      <vt:lpstr>32_Präsentation AT</vt:lpstr>
      <vt:lpstr>7_Präsentation AT</vt:lpstr>
      <vt:lpstr>6_Präsentation AT</vt:lpstr>
      <vt:lpstr>62_Präsentation AT</vt:lpstr>
      <vt:lpstr>PowerPoint-Präsentation</vt:lpstr>
      <vt:lpstr>Content  </vt:lpstr>
      <vt:lpstr>Starting point (1) </vt:lpstr>
      <vt:lpstr>Starting point (2) </vt:lpstr>
      <vt:lpstr>What is IMS Survey?  </vt:lpstr>
      <vt:lpstr>IMS Survey – Use case 1 </vt:lpstr>
      <vt:lpstr>IMS Survey – Use case 2  </vt:lpstr>
      <vt:lpstr>IMS Survey – Use case 3  </vt:lpstr>
      <vt:lpstr>IMS Survey – Use case 4</vt:lpstr>
      <vt:lpstr>IMS Survey – Summary of use cases</vt:lpstr>
      <vt:lpstr>System configurations (1)  IMS 1000 / 3000 </vt:lpstr>
      <vt:lpstr>System configurations (2)  IMS 1000 / 3000 – fixed-point measurement device </vt:lpstr>
      <vt:lpstr>Measurement method (1)  IMS 1000 / 3000 – Use cases 1+2 </vt:lpstr>
      <vt:lpstr>Measurement method (2) IMS 1000 / 3000 – Use case 3 + 4 b) </vt:lpstr>
      <vt:lpstr>Measurement method (3) IMS 1000 / 3000 – Use case 4 b) </vt:lpstr>
      <vt:lpstr>Data processing, analysis and reporting/export  </vt:lpstr>
      <vt:lpstr>TGR add-on Analysis – Reporting – Exporting</vt:lpstr>
      <vt:lpstr>PowerPoint-Präsentation</vt:lpstr>
    </vt:vector>
  </TitlesOfParts>
  <Company>Amberg Gruppe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Amberg Rail 2.0</dc:title>
  <dc:creator>Heiko Barthold</dc:creator>
  <cp:lastModifiedBy>Schaeuble, Marius</cp:lastModifiedBy>
  <cp:revision>915</cp:revision>
  <cp:lastPrinted>2013-11-07T14:06:18Z</cp:lastPrinted>
  <dcterms:created xsi:type="dcterms:W3CDTF">2009-03-03T07:28:53Z</dcterms:created>
  <dcterms:modified xsi:type="dcterms:W3CDTF">2018-01-26T12:14:22Z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>40|</vt:lpwstr>
  </property>
  <property fmtid="{D5CDD505-2E9C-101B-9397-08002B2CF9AE}" pid="3" name="JWO120">
    <vt:i4>1304166416</vt:i4>
  </property>
</Properties>
</file>